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sldIdLst>
    <p:sldId id="257" r:id="rId3"/>
    <p:sldId id="258" r:id="rId4"/>
    <p:sldId id="263" r:id="rId5"/>
    <p:sldId id="293" r:id="rId6"/>
    <p:sldId id="262" r:id="rId7"/>
    <p:sldId id="267" r:id="rId8"/>
    <p:sldId id="272" r:id="rId9"/>
    <p:sldId id="271" r:id="rId10"/>
    <p:sldId id="305" r:id="rId11"/>
    <p:sldId id="296" r:id="rId12"/>
    <p:sldId id="264" r:id="rId13"/>
    <p:sldId id="274" r:id="rId14"/>
    <p:sldId id="302" r:id="rId15"/>
    <p:sldId id="306" r:id="rId16"/>
    <p:sldId id="269" r:id="rId17"/>
    <p:sldId id="275" r:id="rId18"/>
    <p:sldId id="303" r:id="rId19"/>
    <p:sldId id="304" r:id="rId20"/>
    <p:sldId id="266" r:id="rId21"/>
    <p:sldId id="276" r:id="rId22"/>
    <p:sldId id="307" r:id="rId23"/>
    <p:sldId id="309" r:id="rId24"/>
    <p:sldId id="288" r:id="rId25"/>
    <p:sldId id="289" r:id="rId26"/>
    <p:sldId id="285" r:id="rId27"/>
    <p:sldId id="268" r:id="rId28"/>
    <p:sldId id="308" r:id="rId29"/>
    <p:sldId id="280" r:id="rId30"/>
    <p:sldId id="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B8654-4369-4DF0-BAE1-EC425B8E1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DBEEE-CA98-446F-8DEB-5D00D905E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70F90-7954-46ED-9B19-47A293B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C2E3A-927C-4790-BB89-407CB9A2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AB5AD-C888-4EBA-BD2F-EB4A8A6E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2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129B-149A-4A60-B76B-E7D0488EF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55115-B41A-40EE-9093-A6513582C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26BF-B890-403A-801C-9C9665BA3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0BA9A-48E2-4237-A00F-1BA8155DE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61B6E-A367-44CB-BE33-617C620E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022D7-A4F1-4520-B2C5-872D5BBA9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1F56F-D462-4608-9479-9B17D7730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4E41F-FFE9-485A-8791-37671BF2B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581A9-FDD2-4832-B635-544BDBB8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A66D5-B26C-47E4-A6A4-D807B7E5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4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925657"/>
            <a:ext cx="10320867" cy="905070"/>
          </a:xfrm>
        </p:spPr>
        <p:txBody>
          <a:bodyPr anchor="b">
            <a:normAutofit/>
          </a:bodyPr>
          <a:lstStyle>
            <a:lvl1pPr algn="ctr">
              <a:defRPr sz="5334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015068" y="3801490"/>
            <a:ext cx="8161866" cy="2970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015068" y="5510696"/>
            <a:ext cx="8161866" cy="1043515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1067"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48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imag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704385" y="-529"/>
            <a:ext cx="3487615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63962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970716" y="2687646"/>
            <a:ext cx="3126917" cy="217645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16" y="2210325"/>
            <a:ext cx="3126917" cy="424810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405" y="6411940"/>
            <a:ext cx="405855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05405" y="5919158"/>
            <a:ext cx="812800" cy="675343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690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833543"/>
            <a:ext cx="8161867" cy="69537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015067" y="1528923"/>
            <a:ext cx="8161867" cy="29368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343400" y="2422973"/>
            <a:ext cx="1554389" cy="15546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35567" y="2961792"/>
            <a:ext cx="2918069" cy="947613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35567" y="2522233"/>
            <a:ext cx="2918069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297992" y="2422973"/>
            <a:ext cx="1554389" cy="15546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338364" y="2961792"/>
            <a:ext cx="2918069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338364" y="2522233"/>
            <a:ext cx="2918069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343400" y="4364530"/>
            <a:ext cx="1554389" cy="15546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935567" y="4903348"/>
            <a:ext cx="2918069" cy="947613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935567" y="4463789"/>
            <a:ext cx="2918069" cy="390888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297992" y="4364530"/>
            <a:ext cx="1554389" cy="15546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338364" y="4903348"/>
            <a:ext cx="2918069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8338364" y="4463789"/>
            <a:ext cx="2918069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310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3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811964" y="956101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489288" y="3000610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489288" y="2643848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230843" y="956101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908167" y="3000610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08167" y="2643848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649722" y="956101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327046" y="3000610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327046" y="2643848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811964" y="3554506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2489288" y="5599015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2489288" y="5242253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5230843" y="3554506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908167" y="5599015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08167" y="5242253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7649722" y="3554506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7327046" y="5599015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7327046" y="5242253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1411425"/>
            <a:ext cx="3012319" cy="2012539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35566" y="3577281"/>
            <a:ext cx="3012320" cy="23418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432ABC24-47AA-4199-93FB-5A8D3A3355E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044326" y="956101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06465DB1-93AC-42B1-9680-F8D237D8C8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1650" y="3000610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1CDAB147-2CF0-43D4-B600-8E226C764D6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21650" y="2643848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894F01A1-95FA-4922-895F-F45BAC6AB3B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044326" y="3554506"/>
            <a:ext cx="1551489" cy="15517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3B72E375-4597-41A6-A51D-7027193E95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721650" y="5599015"/>
            <a:ext cx="2196840" cy="32014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3C4BC4C1-6650-4E70-A782-E670C7A948E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21650" y="5242253"/>
            <a:ext cx="2196840" cy="3567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749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3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3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8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3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8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3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8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3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8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446433" y="6411940"/>
            <a:ext cx="4521200" cy="365125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71767" y="5919158"/>
            <a:ext cx="812800" cy="6753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55626" y="0"/>
            <a:ext cx="2544000" cy="467749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572059" y="2180503"/>
            <a:ext cx="2544000" cy="467749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7446433" y="932537"/>
            <a:ext cx="3797300" cy="243265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7522634" y="3428471"/>
            <a:ext cx="466936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9133" y="3574543"/>
            <a:ext cx="3797300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55627" y="4789149"/>
            <a:ext cx="2544000" cy="429599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572059" y="1619521"/>
            <a:ext cx="2544000" cy="429599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50C39E4-EBB8-4506-B5AF-42BCD41DB5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91842" y="2243483"/>
            <a:ext cx="2544000" cy="467749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68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35567" y="3461830"/>
            <a:ext cx="2815167" cy="24573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5567" y="932536"/>
            <a:ext cx="2815167" cy="24573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832536" y="932535"/>
            <a:ext cx="2263465" cy="499292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446433" y="932537"/>
            <a:ext cx="3450167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9133" y="3574543"/>
            <a:ext cx="3450167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511432" y="3428471"/>
            <a:ext cx="4680569" cy="52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13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682847" y="3705064"/>
            <a:ext cx="2213753" cy="221409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682847" y="1850858"/>
            <a:ext cx="1853920" cy="185420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910746" y="932536"/>
            <a:ext cx="2772101" cy="277252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828927" y="3696283"/>
            <a:ext cx="1853920" cy="185420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11767" y="3428471"/>
            <a:ext cx="489897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35568" y="932537"/>
            <a:ext cx="3407833" cy="243265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3395133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5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8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2501630"/>
            <a:ext cx="3183467" cy="1854741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520268" y="932536"/>
            <a:ext cx="4656666" cy="4986622"/>
          </a:xfrm>
        </p:spPr>
        <p:txBody>
          <a:bodyPr anchor="ctr"/>
          <a:lstStyle>
            <a:lvl1pPr marL="190510" indent="-190510" algn="l">
              <a:spcBef>
                <a:spcPts val="1200"/>
              </a:spcBef>
              <a:buFont typeface="Wingdings" panose="05000000000000000000" pitchFamily="2" charset="2"/>
              <a:buChar char="l"/>
              <a:defRPr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936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9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CA9A-89FD-41B8-92A6-678B8A9E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F91FC-B1D2-45C4-AAB5-FF7B34F24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8F8D9-2C49-4C6E-89AF-654CAE37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27E68-B6A7-4CE8-BBDA-6CBBC542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FF64F-638A-4638-B5D2-28BBA575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2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658960" y="0"/>
            <a:ext cx="3770540" cy="6858000"/>
          </a:xfrm>
          <a:noFill/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46433" y="1331705"/>
            <a:ext cx="381130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46433" y="892146"/>
            <a:ext cx="381130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46433" y="3154778"/>
            <a:ext cx="381130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446433" y="2715219"/>
            <a:ext cx="381130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46433" y="4977851"/>
            <a:ext cx="381130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446433" y="4538292"/>
            <a:ext cx="381130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422731"/>
            <a:ext cx="3016853" cy="20125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4BAE68A-D71D-4C83-AEC7-98BE91A6CA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9500" y="5965854"/>
            <a:ext cx="381130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88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405" y="6411940"/>
            <a:ext cx="405855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05405" y="5919158"/>
            <a:ext cx="812800" cy="67534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544000" cy="275632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821985"/>
            <a:ext cx="2544000" cy="40360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712433" y="0"/>
            <a:ext cx="2544000" cy="40360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712433" y="4101674"/>
            <a:ext cx="2544000" cy="275632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932537"/>
            <a:ext cx="4238171" cy="243265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11768" y="3428471"/>
            <a:ext cx="508423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48267" y="3574543"/>
            <a:ext cx="4238171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95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4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31705"/>
            <a:ext cx="408093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892146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3154778"/>
            <a:ext cx="408093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715219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977851"/>
            <a:ext cx="4080933" cy="947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4538292"/>
            <a:ext cx="4080933" cy="3908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1058"/>
            <a:ext cx="4340423" cy="6858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2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92191" y="2422731"/>
            <a:ext cx="3556042" cy="201253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1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935567" y="1704434"/>
            <a:ext cx="6033611" cy="3448073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rgbClr val="1C1C1C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440084" y="1490364"/>
            <a:ext cx="3443817" cy="187482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11334" y="3428471"/>
            <a:ext cx="468066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2784" y="3574543"/>
            <a:ext cx="3443817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707994" y="1960084"/>
            <a:ext cx="4516757" cy="28066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158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233126"/>
            <a:ext cx="3903133" cy="1518442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5359400" y="1"/>
            <a:ext cx="0" cy="3615824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520268" y="3151145"/>
            <a:ext cx="4656666" cy="243877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08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35567" y="0"/>
            <a:ext cx="381635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1528239"/>
            <a:ext cx="5160433" cy="76105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957510"/>
            <a:ext cx="4814603" cy="16647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208307"/>
            <a:ext cx="5160433" cy="467587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67">
                <a:solidFill>
                  <a:schemeClr val="bg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6150188" y="2776206"/>
            <a:ext cx="6041813" cy="25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25129"/>
            <a:ext cx="4814603" cy="1200335"/>
          </a:xfrm>
        </p:spPr>
        <p:txBody>
          <a:bodyPr anchor="b">
            <a:normAutofit/>
          </a:bodyPr>
          <a:lstStyle>
            <a:lvl1pPr marL="190510" indent="-190510" algn="just">
              <a:spcBef>
                <a:spcPts val="0"/>
              </a:spcBef>
              <a:buFont typeface="Wingdings" panose="05000000000000000000" pitchFamily="2" charset="2"/>
              <a:buChar char="l"/>
              <a:defRPr sz="933"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98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and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847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04815"/>
            <a:r>
              <a:rPr kumimoji="1" lang="en-US" altLang="ja-JP">
                <a:solidFill>
                  <a:srgbClr val="3C3C3C">
                    <a:tint val="75000"/>
                  </a:srgbClr>
                </a:solidFill>
              </a:rPr>
              <a:t>The Power of PowerPoint - thepopp.com</a:t>
            </a:r>
            <a:endParaRPr kumimoji="1" lang="ja-JP" altLang="en-US" dirty="0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04815"/>
            <a:fld id="{B54AD89C-DF1E-4948-B597-5DD47B34A9CA}" type="slidenum">
              <a:rPr kumimoji="1" lang="ja-JP" altLang="en-US" smtClean="0">
                <a:solidFill>
                  <a:srgbClr val="575454">
                    <a:lumMod val="20000"/>
                    <a:lumOff val="80000"/>
                  </a:srgbClr>
                </a:solidFill>
              </a:rPr>
              <a:pPr defTabSz="304815"/>
              <a:t>‹#›</a:t>
            </a:fld>
            <a:endParaRPr kumimoji="1" lang="ja-JP" altLang="en-US" dirty="0">
              <a:solidFill>
                <a:srgbClr val="575454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35567" y="4422706"/>
            <a:ext cx="2805161" cy="149645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35567" y="398314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 baseline="0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93420" y="4422706"/>
            <a:ext cx="2805161" cy="149645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693420" y="398314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451273" y="4422706"/>
            <a:ext cx="2805161" cy="149645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451273" y="3983147"/>
            <a:ext cx="2805161" cy="390888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tx2"/>
                </a:solidFill>
                <a:latin typeface="+mj-lt"/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523401"/>
            <a:ext cx="9601200" cy="90507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374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04815"/>
            <a:r>
              <a:rPr kumimoji="1" lang="en-US" altLang="ja-JP">
                <a:solidFill>
                  <a:srgbClr val="3C3C3C">
                    <a:tint val="75000"/>
                  </a:srgbClr>
                </a:solidFill>
              </a:rPr>
              <a:t>The Power of PowerPoint - thepopp.com</a:t>
            </a:r>
            <a:endParaRPr kumimoji="1" lang="ja-JP" altLang="en-US" dirty="0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04815"/>
            <a:fld id="{B54AD89C-DF1E-4948-B597-5DD47B34A9CA}" type="slidenum">
              <a:rPr kumimoji="1" lang="ja-JP" altLang="en-US" smtClean="0">
                <a:solidFill>
                  <a:srgbClr val="575454">
                    <a:lumMod val="20000"/>
                    <a:lumOff val="80000"/>
                  </a:srgbClr>
                </a:solidFill>
              </a:rPr>
              <a:pPr defTabSz="304815"/>
              <a:t>‹#›</a:t>
            </a:fld>
            <a:endParaRPr kumimoji="1" lang="ja-JP" altLang="en-US" dirty="0">
              <a:solidFill>
                <a:srgbClr val="575454">
                  <a:lumMod val="20000"/>
                  <a:lumOff val="80000"/>
                </a:srgb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295400" y="1451652"/>
            <a:ext cx="5107649" cy="4146827"/>
            <a:chOff x="2198478" y="1402730"/>
            <a:chExt cx="8912404" cy="7234736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5152347" y="7666807"/>
              <a:ext cx="3002317" cy="970659"/>
              <a:chOff x="5152347" y="7666807"/>
              <a:chExt cx="3002317" cy="970659"/>
            </a:xfrm>
          </p:grpSpPr>
          <p:sp>
            <p:nvSpPr>
              <p:cNvPr id="12" name="Freeform: Shape 11"/>
              <p:cNvSpPr/>
              <p:nvPr userDrawn="1"/>
            </p:nvSpPr>
            <p:spPr>
              <a:xfrm>
                <a:off x="5152347" y="7666807"/>
                <a:ext cx="3002317" cy="970659"/>
              </a:xfrm>
              <a:custGeom>
                <a:avLst/>
                <a:gdLst>
                  <a:gd name="connsiteX0" fmla="*/ 566240 w 3002317"/>
                  <a:gd name="connsiteY0" fmla="*/ 0 h 970659"/>
                  <a:gd name="connsiteX1" fmla="*/ 2432360 w 3002317"/>
                  <a:gd name="connsiteY1" fmla="*/ 0 h 970659"/>
                  <a:gd name="connsiteX2" fmla="*/ 2444712 w 3002317"/>
                  <a:gd name="connsiteY2" fmla="*/ 153415 h 970659"/>
                  <a:gd name="connsiteX3" fmla="*/ 2558119 w 3002317"/>
                  <a:gd name="connsiteY3" fmla="*/ 661012 h 970659"/>
                  <a:gd name="connsiteX4" fmla="*/ 2962931 w 3002317"/>
                  <a:gd name="connsiteY4" fmla="*/ 837224 h 970659"/>
                  <a:gd name="connsiteX5" fmla="*/ 2956436 w 3002317"/>
                  <a:gd name="connsiteY5" fmla="*/ 837224 h 970659"/>
                  <a:gd name="connsiteX6" fmla="*/ 2960140 w 3002317"/>
                  <a:gd name="connsiteY6" fmla="*/ 837972 h 970659"/>
                  <a:gd name="connsiteX7" fmla="*/ 3002317 w 3002317"/>
                  <a:gd name="connsiteY7" fmla="*/ 901602 h 970659"/>
                  <a:gd name="connsiteX8" fmla="*/ 3002316 w 3002317"/>
                  <a:gd name="connsiteY8" fmla="*/ 901602 h 970659"/>
                  <a:gd name="connsiteX9" fmla="*/ 2933259 w 3002317"/>
                  <a:gd name="connsiteY9" fmla="*/ 970659 h 970659"/>
                  <a:gd name="connsiteX10" fmla="*/ 69057 w 3002317"/>
                  <a:gd name="connsiteY10" fmla="*/ 970658 h 970659"/>
                  <a:gd name="connsiteX11" fmla="*/ 20226 w 3002317"/>
                  <a:gd name="connsiteY11" fmla="*/ 950432 h 970659"/>
                  <a:gd name="connsiteX12" fmla="*/ 0 w 3002317"/>
                  <a:gd name="connsiteY12" fmla="*/ 901601 h 970659"/>
                  <a:gd name="connsiteX13" fmla="*/ 20226 w 3002317"/>
                  <a:gd name="connsiteY13" fmla="*/ 852771 h 970659"/>
                  <a:gd name="connsiteX14" fmla="*/ 36097 w 3002317"/>
                  <a:gd name="connsiteY14" fmla="*/ 842071 h 970659"/>
                  <a:gd name="connsiteX15" fmla="*/ 35278 w 3002317"/>
                  <a:gd name="connsiteY15" fmla="*/ 842071 h 970659"/>
                  <a:gd name="connsiteX16" fmla="*/ 37319 w 3002317"/>
                  <a:gd name="connsiteY16" fmla="*/ 841247 h 970659"/>
                  <a:gd name="connsiteX17" fmla="*/ 42177 w 3002317"/>
                  <a:gd name="connsiteY17" fmla="*/ 837972 h 970659"/>
                  <a:gd name="connsiteX18" fmla="*/ 48684 w 3002317"/>
                  <a:gd name="connsiteY18" fmla="*/ 836658 h 970659"/>
                  <a:gd name="connsiteX19" fmla="*/ 130007 w 3002317"/>
                  <a:gd name="connsiteY19" fmla="*/ 803822 h 970659"/>
                  <a:gd name="connsiteX20" fmla="*/ 440090 w 3002317"/>
                  <a:gd name="connsiteY20" fmla="*/ 665859 h 970659"/>
                  <a:gd name="connsiteX21" fmla="*/ 553498 w 3002317"/>
                  <a:gd name="connsiteY21" fmla="*/ 158262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02317" h="970659">
                    <a:moveTo>
                      <a:pt x="566240" y="0"/>
                    </a:moveTo>
                    <a:lnTo>
                      <a:pt x="2432360" y="0"/>
                    </a:lnTo>
                    <a:lnTo>
                      <a:pt x="2444712" y="153415"/>
                    </a:lnTo>
                    <a:cubicBezTo>
                      <a:pt x="2455725" y="340027"/>
                      <a:pt x="2464059" y="517933"/>
                      <a:pt x="2558119" y="661012"/>
                    </a:cubicBezTo>
                    <a:cubicBezTo>
                      <a:pt x="2648607" y="770549"/>
                      <a:pt x="2858156" y="775312"/>
                      <a:pt x="2962931" y="837224"/>
                    </a:cubicBezTo>
                    <a:lnTo>
                      <a:pt x="2956436" y="837224"/>
                    </a:lnTo>
                    <a:lnTo>
                      <a:pt x="2960140" y="837972"/>
                    </a:lnTo>
                    <a:cubicBezTo>
                      <a:pt x="2984926" y="848455"/>
                      <a:pt x="3002317" y="872998"/>
                      <a:pt x="3002317" y="901602"/>
                    </a:cubicBezTo>
                    <a:lnTo>
                      <a:pt x="3002316" y="901602"/>
                    </a:lnTo>
                    <a:cubicBezTo>
                      <a:pt x="3002316" y="939741"/>
                      <a:pt x="2971398" y="970659"/>
                      <a:pt x="2933259" y="970659"/>
                    </a:cubicBezTo>
                    <a:lnTo>
                      <a:pt x="69057" y="970658"/>
                    </a:lnTo>
                    <a:cubicBezTo>
                      <a:pt x="49987" y="970658"/>
                      <a:pt x="32723" y="962928"/>
                      <a:pt x="20226" y="950432"/>
                    </a:cubicBezTo>
                    <a:lnTo>
                      <a:pt x="0" y="901601"/>
                    </a:lnTo>
                    <a:lnTo>
                      <a:pt x="20226" y="852771"/>
                    </a:lnTo>
                    <a:lnTo>
                      <a:pt x="36097" y="842071"/>
                    </a:lnTo>
                    <a:lnTo>
                      <a:pt x="35278" y="842071"/>
                    </a:lnTo>
                    <a:lnTo>
                      <a:pt x="37319" y="841247"/>
                    </a:lnTo>
                    <a:lnTo>
                      <a:pt x="42177" y="837972"/>
                    </a:lnTo>
                    <a:lnTo>
                      <a:pt x="48684" y="836658"/>
                    </a:lnTo>
                    <a:lnTo>
                      <a:pt x="130007" y="803822"/>
                    </a:lnTo>
                    <a:cubicBezTo>
                      <a:pt x="237386" y="771229"/>
                      <a:pt x="372224" y="748012"/>
                      <a:pt x="440090" y="665859"/>
                    </a:cubicBezTo>
                    <a:cubicBezTo>
                      <a:pt x="534150" y="522780"/>
                      <a:pt x="542484" y="344874"/>
                      <a:pt x="553498" y="158262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048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dole"/>
                  <a:cs typeface="+mn-cs"/>
                </a:endParaRPr>
              </a:p>
            </p:txBody>
          </p:sp>
          <p:sp>
            <p:nvSpPr>
              <p:cNvPr id="13" name="Freeform: Shape 12"/>
              <p:cNvSpPr/>
              <p:nvPr userDrawn="1"/>
            </p:nvSpPr>
            <p:spPr>
              <a:xfrm>
                <a:off x="5713861" y="7666807"/>
                <a:ext cx="1879289" cy="81781"/>
              </a:xfrm>
              <a:custGeom>
                <a:avLst/>
                <a:gdLst>
                  <a:gd name="connsiteX0" fmla="*/ 6584 w 1879289"/>
                  <a:gd name="connsiteY0" fmla="*/ 0 h 81781"/>
                  <a:gd name="connsiteX1" fmla="*/ 1872704 w 1879289"/>
                  <a:gd name="connsiteY1" fmla="*/ 0 h 81781"/>
                  <a:gd name="connsiteX2" fmla="*/ 1879289 w 1879289"/>
                  <a:gd name="connsiteY2" fmla="*/ 81781 h 81781"/>
                  <a:gd name="connsiteX3" fmla="*/ 0 w 1879289"/>
                  <a:gd name="connsiteY3" fmla="*/ 81781 h 8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9289" h="81781">
                    <a:moveTo>
                      <a:pt x="6584" y="0"/>
                    </a:moveTo>
                    <a:lnTo>
                      <a:pt x="1872704" y="0"/>
                    </a:lnTo>
                    <a:lnTo>
                      <a:pt x="1879289" y="81781"/>
                    </a:lnTo>
                    <a:lnTo>
                      <a:pt x="0" y="81781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048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dole"/>
                  <a:cs typeface="+mn-cs"/>
                </a:endParaRPr>
              </a:p>
            </p:txBody>
          </p:sp>
        </p:grpSp>
        <p:sp>
          <p:nvSpPr>
            <p:cNvPr id="7" name="Rectangle: Rounded Corners 6"/>
            <p:cNvSpPr/>
            <p:nvPr userDrawn="1"/>
          </p:nvSpPr>
          <p:spPr>
            <a:xfrm>
              <a:off x="2200826" y="1402814"/>
              <a:ext cx="8910056" cy="6264077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520212" y="1784336"/>
              <a:ext cx="8271284" cy="4652597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2198478" y="1402730"/>
              <a:ext cx="8910056" cy="6264077"/>
              <a:chOff x="2198478" y="1402730"/>
              <a:chExt cx="8910056" cy="6264077"/>
            </a:xfrm>
          </p:grpSpPr>
          <p:sp>
            <p:nvSpPr>
              <p:cNvPr id="10" name="Freeform: Shape 9"/>
              <p:cNvSpPr/>
              <p:nvPr userDrawn="1"/>
            </p:nvSpPr>
            <p:spPr>
              <a:xfrm>
                <a:off x="2198478" y="6797053"/>
                <a:ext cx="8910056" cy="869754"/>
              </a:xfrm>
              <a:custGeom>
                <a:avLst/>
                <a:gdLst>
                  <a:gd name="connsiteX0" fmla="*/ 0 w 8910056"/>
                  <a:gd name="connsiteY0" fmla="*/ 0 h 869754"/>
                  <a:gd name="connsiteX1" fmla="*/ 8910056 w 8910056"/>
                  <a:gd name="connsiteY1" fmla="*/ 0 h 869754"/>
                  <a:gd name="connsiteX2" fmla="*/ 8910056 w 8910056"/>
                  <a:gd name="connsiteY2" fmla="*/ 589186 h 869754"/>
                  <a:gd name="connsiteX3" fmla="*/ 8629488 w 8910056"/>
                  <a:gd name="connsiteY3" fmla="*/ 869754 h 869754"/>
                  <a:gd name="connsiteX4" fmla="*/ 280568 w 8910056"/>
                  <a:gd name="connsiteY4" fmla="*/ 869754 h 869754"/>
                  <a:gd name="connsiteX5" fmla="*/ 0 w 8910056"/>
                  <a:gd name="connsiteY5" fmla="*/ 589186 h 86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0056" h="869754">
                    <a:moveTo>
                      <a:pt x="0" y="0"/>
                    </a:moveTo>
                    <a:lnTo>
                      <a:pt x="8910056" y="0"/>
                    </a:lnTo>
                    <a:lnTo>
                      <a:pt x="8910056" y="589186"/>
                    </a:lnTo>
                    <a:cubicBezTo>
                      <a:pt x="8910056" y="744139"/>
                      <a:pt x="8784441" y="869754"/>
                      <a:pt x="8629488" y="869754"/>
                    </a:cubicBezTo>
                    <a:lnTo>
                      <a:pt x="280568" y="869754"/>
                    </a:lnTo>
                    <a:cubicBezTo>
                      <a:pt x="125615" y="869754"/>
                      <a:pt x="0" y="744139"/>
                      <a:pt x="0" y="589186"/>
                    </a:cubicBezTo>
                    <a:close/>
                  </a:path>
                </a:pathLst>
              </a:custGeom>
              <a:solidFill>
                <a:srgbClr val="DDDDDD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3048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dole"/>
                  <a:cs typeface="+mn-cs"/>
                </a:endParaRPr>
              </a:p>
            </p:txBody>
          </p:sp>
          <p:sp>
            <p:nvSpPr>
              <p:cNvPr id="11" name="Rectangle: Rounded Corners 10"/>
              <p:cNvSpPr/>
              <p:nvPr userDrawn="1"/>
            </p:nvSpPr>
            <p:spPr>
              <a:xfrm>
                <a:off x="2198478" y="1402730"/>
                <a:ext cx="8910056" cy="6264077"/>
              </a:xfrm>
              <a:prstGeom prst="roundRect">
                <a:avLst>
                  <a:gd name="adj" fmla="val 4479"/>
                </a:avLst>
              </a:prstGeom>
              <a:noFill/>
              <a:ln w="12700">
                <a:solidFill>
                  <a:srgbClr val="7777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048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dole"/>
                  <a:cs typeface="+mn-cs"/>
                </a:endParaRPr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440084" y="1451652"/>
            <a:ext cx="3443817" cy="191354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511334" y="3428471"/>
            <a:ext cx="468066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2784" y="3574543"/>
            <a:ext cx="3443817" cy="2015378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97225" y="1695894"/>
            <a:ext cx="4704000" cy="264127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707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and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7888452" y="1482139"/>
            <a:ext cx="1406658" cy="2936499"/>
            <a:chOff x="2791402" y="1050114"/>
            <a:chExt cx="3909098" cy="8159261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04815"/>
            <a:r>
              <a:rPr kumimoji="1" lang="en-US" altLang="ja-JP">
                <a:solidFill>
                  <a:srgbClr val="3C3C3C">
                    <a:tint val="75000"/>
                  </a:srgbClr>
                </a:solidFill>
              </a:rPr>
              <a:t>The Power of PowerPoint - thepopp.com</a:t>
            </a:r>
            <a:endParaRPr kumimoji="1" lang="ja-JP" altLang="en-US" dirty="0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04815"/>
            <a:fld id="{B54AD89C-DF1E-4948-B597-5DD47B34A9CA}" type="slidenum">
              <a:rPr kumimoji="1" lang="ja-JP" altLang="en-US" smtClean="0">
                <a:solidFill>
                  <a:srgbClr val="575454">
                    <a:lumMod val="20000"/>
                    <a:lumOff val="80000"/>
                  </a:srgbClr>
                </a:solidFill>
              </a:rPr>
              <a:pPr defTabSz="304815"/>
              <a:t>‹#›</a:t>
            </a:fld>
            <a:endParaRPr kumimoji="1" lang="ja-JP" altLang="en-US" dirty="0">
              <a:solidFill>
                <a:srgbClr val="575454">
                  <a:lumMod val="20000"/>
                  <a:lumOff val="80000"/>
                </a:srgb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389873" y="984949"/>
            <a:ext cx="6033611" cy="3448073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dole"/>
                <a:cs typeface="+mn-cs"/>
              </a:endParaRPr>
            </a:p>
          </p:txBody>
        </p:sp>
      </p:grp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62300" y="1240598"/>
            <a:ext cx="4516757" cy="28066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019854" y="1890798"/>
            <a:ext cx="1160573" cy="210574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4667937"/>
            <a:ext cx="3816350" cy="1365547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52646" y="4792874"/>
            <a:ext cx="5124287" cy="110930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12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015067" y="2493893"/>
            <a:ext cx="8161867" cy="82201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15067" y="3428471"/>
            <a:ext cx="8161867" cy="598051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015067" y="4677497"/>
            <a:ext cx="8161867" cy="1247967"/>
          </a:xfrm>
        </p:spPr>
        <p:txBody>
          <a:bodyPr anchor="b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687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42C7-373F-4D3D-A7BF-2910DD46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C705A-8416-4EE5-BDF8-AB63DBC9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FDB68-445A-4DB1-9D81-31B84156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2728-98A5-41A7-9EEF-23ED0ED6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3BD28-86CA-4E11-A536-566B1483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75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B8654-4369-4DF0-BAE1-EC425B8E1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DBEEE-CA98-446F-8DEB-5D00D905E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70F90-7954-46ED-9B19-47A293B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C2E3A-927C-4790-BB89-407CB9A2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AB5AD-C888-4EBA-BD2F-EB4A8A6E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F63E-B7FF-4FD3-9867-CB34DCB3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43C7-12B7-469F-BA5E-E89F34457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AD231-099A-417C-8887-117DE3B18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CA92A-1C4F-4BD7-B095-FD8F6A96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42482-EBDE-4A92-9EA0-BC274084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95683-4055-4E29-B539-44B61266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6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A2D2-76D4-4F7A-AF9D-B191DF0F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D8E3E-E9C8-46CF-A635-9004DA3E2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45FA4-6543-4D02-83E2-AF21CBE5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68480-CD95-44F7-AC56-90D0CA962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18CE8-6CC6-43B3-B5DA-9111ED9B9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015215-89A2-495F-92BD-BC65EDA1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DED374-34ED-46C7-8B46-9EA4F9A7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6F91AD-B1FE-44EC-974A-F41F980B9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8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8381-892A-41A2-8EC4-098CB42A2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16542-83E2-43B2-80FC-66F1D670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4B805-5736-4418-A4F1-55374DDF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75B1E-36AE-4402-B9DB-4349559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9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4BE9A8-AFD5-464E-AE8E-2D676DDD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8A509-2A99-40BF-AD3F-368D47A4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E2D90-4BF0-4C13-ACA0-123993B8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F0A54-4A59-4638-B612-0567AF5B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08699-34CB-48C3-9964-6F02DFCAF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689D3-0FFA-4FE5-B6DD-CD1DC072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66EEA-F0DD-4E90-A54E-95B42B85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37D0C-9A8D-4DF2-BB86-A205050A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FC963-C01D-43C6-A0CA-98D9C96A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6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DDCF-A078-4B8B-B049-D52DF808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48CE20-C066-4B6C-8B67-A153C5BFE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FEBAB-E024-4FD8-B61B-35F3AB13D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8DFD7-8B34-4BD9-AE06-090FB4E6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9C2BC-41FB-4E03-A223-313F19434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A6FC8-1763-4244-8C82-F1786B8A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5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75DC7D-53B6-4B4A-956A-604C6EF75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86A43-FD6F-4EF0-B94B-C94FC4910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1F5F8-BB23-417D-A7A6-55D802FE2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7B69F-73CA-41C6-B039-E3798289A1F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75751-4929-4D36-84BB-3665AEF01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BBD6D-A4FD-4038-AD9E-B245ECF1B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31E93-43FA-43F2-A95E-C82FB8B3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8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3" r:id="rId20"/>
    <p:sldLayoutId id="2147483680" r:id="rId21"/>
    <p:sldLayoutId id="2147483683" r:id="rId22"/>
    <p:sldLayoutId id="2147483684" r:id="rId23"/>
    <p:sldLayoutId id="2147483687" r:id="rId24"/>
    <p:sldLayoutId id="214748368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5567" y="365126"/>
            <a:ext cx="10320867" cy="905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567" y="1414153"/>
            <a:ext cx="10320867" cy="448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46433" y="6411940"/>
            <a:ext cx="452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6934" y="5919158"/>
            <a:ext cx="1807633" cy="6753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00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092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6" r:id="rId4"/>
    <p:sldLayoutId id="2147483692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hf hdr="0" dt="0"/>
  <p:txStyles>
    <p:titleStyle>
      <a:lvl1pPr algn="l" defTabSz="914324" rtl="0" eaLnBrk="1" latinLnBrk="0" hangingPunct="1">
        <a:lnSpc>
          <a:spcPct val="90000"/>
        </a:lnSpc>
        <a:spcBef>
          <a:spcPct val="0"/>
        </a:spcBef>
        <a:buNone/>
        <a:defRPr kumimoji="1"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24" rtl="0" eaLnBrk="1" latinLnBrk="0" hangingPunct="1">
        <a:lnSpc>
          <a:spcPct val="160000"/>
        </a:lnSpc>
        <a:spcBef>
          <a:spcPts val="0"/>
        </a:spcBef>
        <a:buFont typeface="Arial" panose="020B0604020202020204" pitchFamily="34" charset="0"/>
        <a:buNone/>
        <a:defRPr kumimoji="1" sz="1067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43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9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0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3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4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6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0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5" algn="l" defTabSz="9143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239">
          <p15:clr>
            <a:srgbClr val="F26B43"/>
          </p15:clr>
        </p15:guide>
        <p15:guide id="2" pos="5760">
          <p15:clr>
            <a:srgbClr val="F26B43"/>
          </p15:clr>
        </p15:guide>
        <p15:guide id="3" orient="horz" pos="881">
          <p15:clr>
            <a:srgbClr val="F26B43"/>
          </p15:clr>
        </p15:guide>
        <p15:guide id="4" orient="horz" pos="5598">
          <p15:clr>
            <a:srgbClr val="F26B43"/>
          </p15:clr>
        </p15:guide>
        <p15:guide id="5" pos="1224">
          <p15:clr>
            <a:srgbClr val="F26B43"/>
          </p15:clr>
        </p15:guide>
        <p15:guide id="6" pos="10296">
          <p15:clr>
            <a:srgbClr val="F26B43"/>
          </p15:clr>
        </p15:guide>
        <p15:guide id="7" pos="9616">
          <p15:clr>
            <a:srgbClr val="F26B43"/>
          </p15:clr>
        </p15:guide>
        <p15:guide id="8" pos="1904">
          <p15:clr>
            <a:srgbClr val="F26B43"/>
          </p15:clr>
        </p15:guide>
        <p15:guide id="9" pos="884">
          <p15:clr>
            <a:srgbClr val="F26B43"/>
          </p15:clr>
        </p15:guide>
        <p15:guide id="10" pos="10636">
          <p15:clr>
            <a:srgbClr val="F26B43"/>
          </p15:clr>
        </p15:guide>
        <p15:guide id="11" orient="horz" pos="2060">
          <p15:clr>
            <a:srgbClr val="F26B43"/>
          </p15:clr>
        </p15:guide>
        <p15:guide id="12" orient="horz" pos="4419">
          <p15:clr>
            <a:srgbClr val="F26B43"/>
          </p15:clr>
        </p15:guide>
        <p15:guide id="13" pos="7030">
          <p15:clr>
            <a:srgbClr val="F26B43"/>
          </p15:clr>
        </p15:guide>
        <p15:guide id="14" pos="4490">
          <p15:clr>
            <a:srgbClr val="F26B43"/>
          </p15:clr>
        </p15:guide>
        <p15:guide id="15" pos="4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018599C-F368-48D2-9564-F2C3F99958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0188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B0E132-6B91-41D0-BB12-D326E28A8425}"/>
              </a:ext>
            </a:extLst>
          </p:cNvPr>
          <p:cNvSpPr/>
          <p:nvPr/>
        </p:nvSpPr>
        <p:spPr>
          <a:xfrm rot="10800000">
            <a:off x="-1" y="0"/>
            <a:ext cx="12192000" cy="6901888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51000">
                <a:schemeClr val="tx2">
                  <a:alpha val="6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CB223E-E2C5-48B8-94D3-FD9A5AB2E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3" y="2248230"/>
            <a:ext cx="10559832" cy="24054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29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42"/>
    </mc:Choice>
    <mc:Fallback xmlns="">
      <p:transition advTm="48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CA85BC0-C3DE-494A-B9E5-F3D5CA9EC956}"/>
              </a:ext>
            </a:extLst>
          </p:cNvPr>
          <p:cNvSpPr/>
          <p:nvPr/>
        </p:nvSpPr>
        <p:spPr>
          <a:xfrm>
            <a:off x="5667022" y="0"/>
            <a:ext cx="652497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ru-RU" altLang="ja-JP" sz="3600" dirty="0">
                <a:solidFill>
                  <a:schemeClr val="tx2"/>
                </a:solidFill>
                <a:latin typeface="Gidole"/>
              </a:rPr>
              <a:t>Обзор</a:t>
            </a:r>
            <a:endParaRPr kumimoji="1" lang="ja-JP" altLang="en-US" sz="3600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79202" y="2695667"/>
            <a:ext cx="5238215" cy="366068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tx2"/>
                </a:solidFill>
                <a:latin typeface="+mj-lt"/>
                <a:sym typeface="Helvetica Light"/>
              </a:rPr>
              <a:t>Наша база данных по ставкам роялти предоставляет вам</a:t>
            </a:r>
            <a:r>
              <a:rPr lang="en-US" sz="1400" dirty="0">
                <a:solidFill>
                  <a:schemeClr val="tx2"/>
                </a:solidFill>
                <a:latin typeface="+mj-lt"/>
                <a:sym typeface="Helvetica Light"/>
              </a:rPr>
              <a:t>:</a:t>
            </a:r>
            <a:endParaRPr lang="lt-LT" sz="1400" dirty="0">
              <a:solidFill>
                <a:schemeClr val="tx2"/>
              </a:solidFill>
              <a:latin typeface="+mj-lt"/>
              <a:sym typeface="Helvetica Light"/>
            </a:endParaRPr>
          </a:p>
          <a:p>
            <a:pPr lvl="0">
              <a:lnSpc>
                <a:spcPct val="100000"/>
              </a:lnSpc>
              <a:defRPr sz="1300">
                <a:solidFill>
                  <a:srgbClr val="53585F"/>
                </a:solidFill>
              </a:defRPr>
            </a:pPr>
            <a:endParaRPr lang="en-US" sz="1400" dirty="0">
              <a:solidFill>
                <a:schemeClr val="tx2"/>
              </a:solidFill>
              <a:latin typeface="+mj-lt"/>
              <a:sym typeface="Helvetica Light"/>
            </a:endParaRPr>
          </a:p>
          <a:p>
            <a:pPr marL="285750" lvl="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tx2"/>
                </a:solidFill>
                <a:latin typeface="+mj-lt"/>
                <a:sym typeface="Helvetica Light"/>
              </a:rPr>
              <a:t>Высококачественные данные соответствующие рекомендациям ОЭСР и регулированию США.</a:t>
            </a:r>
          </a:p>
          <a:p>
            <a:pPr marL="285750" lvl="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tx2"/>
                </a:solidFill>
                <a:latin typeface="+mj-lt"/>
                <a:sym typeface="Helvetica Light"/>
              </a:rPr>
              <a:t>Данные проаналицирование по 50 факторам сравнения.</a:t>
            </a:r>
          </a:p>
          <a:p>
            <a:pPr marL="285750" lvl="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tx2"/>
                </a:solidFill>
                <a:latin typeface="+mj-lt"/>
                <a:sym typeface="Helvetica Light"/>
              </a:rPr>
              <a:t>Подробный анализ функций, рисков, затрат и активов.</a:t>
            </a:r>
          </a:p>
          <a:p>
            <a:pPr marL="285750" lvl="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tx2"/>
                </a:solidFill>
                <a:latin typeface="+mj-lt"/>
                <a:sym typeface="Helvetica Light"/>
              </a:rPr>
              <a:t>Подробные обзоры условий соглашения и факторов сравнения.</a:t>
            </a:r>
            <a:endParaRPr lang="en-US" sz="1400" dirty="0">
              <a:solidFill>
                <a:schemeClr val="tx2"/>
              </a:solidFill>
              <a:latin typeface="+mj-lt"/>
              <a:sym typeface="Helvetica Light"/>
            </a:endParaRPr>
          </a:p>
          <a:p>
            <a:pPr lvl="0">
              <a:lnSpc>
                <a:spcPct val="100000"/>
              </a:lnSpc>
              <a:defRPr sz="1300">
                <a:solidFill>
                  <a:srgbClr val="53585F"/>
                </a:solidFill>
              </a:defRPr>
            </a:pPr>
            <a:br>
              <a:rPr lang="en-US" sz="1400" dirty="0">
                <a:solidFill>
                  <a:schemeClr val="tx2"/>
                </a:solidFill>
                <a:latin typeface="+mj-lt"/>
              </a:rPr>
            </a:b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F653BC-8278-4A75-BBA8-F4E125007717}"/>
              </a:ext>
            </a:extLst>
          </p:cNvPr>
          <p:cNvSpPr/>
          <p:nvPr/>
        </p:nvSpPr>
        <p:spPr>
          <a:xfrm>
            <a:off x="0" y="0"/>
            <a:ext cx="56670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60CFDA-BCC0-45C7-8D24-30DACC13F767}"/>
              </a:ext>
            </a:extLst>
          </p:cNvPr>
          <p:cNvCxnSpPr>
            <a:cxnSpLocks/>
          </p:cNvCxnSpPr>
          <p:nvPr/>
        </p:nvCxnSpPr>
        <p:spPr>
          <a:xfrm>
            <a:off x="6179201" y="2364458"/>
            <a:ext cx="60127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EB71203-2D67-42F0-AAAF-569462D338FF}"/>
              </a:ext>
            </a:extLst>
          </p:cNvPr>
          <p:cNvSpPr txBox="1"/>
          <p:nvPr/>
        </p:nvSpPr>
        <p:spPr>
          <a:xfrm>
            <a:off x="574896" y="1714428"/>
            <a:ext cx="4297096" cy="369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84200" hangingPunct="0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bg1"/>
                </a:solidFill>
                <a:latin typeface="+mj-lt"/>
                <a:sym typeface="Helvetica Light"/>
              </a:rPr>
              <a:t>Следующие виды соглашений не включаются в базу данных:</a:t>
            </a:r>
          </a:p>
          <a:p>
            <a:pPr lvl="0" defTabSz="584200" hangingPunct="0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US" sz="1400" dirty="0">
              <a:solidFill>
                <a:schemeClr val="bg1"/>
              </a:solidFill>
              <a:latin typeface="+mj-lt"/>
              <a:sym typeface="Helvetica Light"/>
            </a:endParaRPr>
          </a:p>
          <a:p>
            <a:pPr marL="285750" lvl="0" indent="-285750" defTabSz="584200" hangingPunct="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bg1"/>
                </a:solidFill>
                <a:latin typeface="+mj-lt"/>
                <a:sym typeface="Helvetica Light"/>
              </a:rPr>
              <a:t>Соглашения между взаимозависимыми лицами (как правило, не включаются).</a:t>
            </a:r>
          </a:p>
          <a:p>
            <a:pPr marL="285750" lvl="0" indent="-285750" defTabSz="584200" hangingPunct="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bg1"/>
                </a:solidFill>
                <a:latin typeface="+mj-lt"/>
                <a:sym typeface="Helvetica Light"/>
              </a:rPr>
              <a:t>Соглашения с нераскрытыми условиями вознаграждения.</a:t>
            </a:r>
            <a:endParaRPr lang="en-US" sz="1400" dirty="0">
              <a:solidFill>
                <a:schemeClr val="bg1"/>
              </a:solidFill>
              <a:latin typeface="+mj-lt"/>
              <a:sym typeface="Helvetica Light"/>
            </a:endParaRPr>
          </a:p>
          <a:p>
            <a:pPr marL="285750" lvl="0" indent="-285750" defTabSz="584200" hangingPunct="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bg1"/>
                </a:solidFill>
                <a:latin typeface="+mj-lt"/>
                <a:sym typeface="Helvetica Light"/>
              </a:rPr>
              <a:t>Безвозмездные соглашения</a:t>
            </a:r>
            <a:endParaRPr lang="en-US" sz="1400" dirty="0">
              <a:solidFill>
                <a:schemeClr val="bg1"/>
              </a:solidFill>
              <a:latin typeface="+mj-lt"/>
              <a:sym typeface="Helvetica Light"/>
            </a:endParaRPr>
          </a:p>
          <a:p>
            <a:pPr marL="285750" lvl="0" indent="-285750" defTabSz="584200" hangingPunct="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bg1"/>
                </a:solidFill>
                <a:latin typeface="+mj-lt"/>
                <a:sym typeface="Helvetica Light"/>
              </a:rPr>
              <a:t>Соглашения, предусматривающие роялти в иной форме, чем проценты</a:t>
            </a:r>
          </a:p>
          <a:p>
            <a:pPr marL="285750" lvl="0" indent="-285750" defTabSz="584200" hangingPunct="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bg1"/>
                </a:solidFill>
                <a:latin typeface="+mj-lt"/>
                <a:sym typeface="Helvetica Light"/>
              </a:rPr>
              <a:t>Соглашения с физическими лицами, учреждениями образования или иными некоммерческими организациями (как правило, не включаются).</a:t>
            </a:r>
          </a:p>
        </p:txBody>
      </p:sp>
    </p:spTree>
    <p:extLst>
      <p:ext uri="{BB962C8B-B14F-4D97-AF65-F5344CB8AC3E}">
        <p14:creationId xmlns:p14="http://schemas.microsoft.com/office/powerpoint/2010/main" val="332335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35"/>
    </mc:Choice>
    <mc:Fallback xmlns="">
      <p:transition advTm="533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624AE5-735E-4D98-8FB8-298855D4C55E}"/>
              </a:ext>
            </a:extLst>
          </p:cNvPr>
          <p:cNvSpPr/>
          <p:nvPr/>
        </p:nvSpPr>
        <p:spPr>
          <a:xfrm>
            <a:off x="0" y="-34429"/>
            <a:ext cx="12204630" cy="6858529"/>
          </a:xfrm>
          <a:prstGeom prst="rect">
            <a:avLst/>
          </a:prstGeom>
          <a:solidFill>
            <a:srgbClr val="405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969D393-D712-4713-B563-831285BC2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226625"/>
              </p:ext>
            </p:extLst>
          </p:nvPr>
        </p:nvGraphicFramePr>
        <p:xfrm>
          <a:off x="788565" y="813359"/>
          <a:ext cx="11232861" cy="5372870"/>
        </p:xfrm>
        <a:graphic>
          <a:graphicData uri="http://schemas.openxmlformats.org/drawingml/2006/table">
            <a:tbl>
              <a:tblPr/>
              <a:tblGrid>
                <a:gridCol w="443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6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6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3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08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08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9238">
                <a:tc rowSpan="2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Подписка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Standard LITE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Standard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Enterprise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Срок контракта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6 </a:t>
                      </a:r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месяцев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12 </a:t>
                      </a:r>
                      <a:r>
                        <a:rPr lang="ru-RU" sz="1200" b="0" i="0" u="none" strike="noStrike" kern="1200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12 </a:t>
                      </a:r>
                      <a:r>
                        <a:rPr lang="ru-RU" sz="1200" b="0" i="0" u="none" strike="noStrike" kern="1200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 поисков в базе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 скачиваемых отчетов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безлимит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безлимит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безлимит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 пользователей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2+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 поисковых запросов, которые могут быть переданы нам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3 </a:t>
                      </a:r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в месяц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345">
                <a:tc gridSpan="8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34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Цена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Ежемесячная стоимость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$430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lt-L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</a:t>
                      </a: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en-GB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Полная стоимость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</a:t>
                      </a:r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2,</a:t>
                      </a:r>
                      <a:r>
                        <a:rPr lang="en-GB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00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$4</a:t>
                      </a:r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n-GB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00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$5</a:t>
                      </a:r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n-GB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9</a:t>
                      </a:r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00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34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9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Клиентская поддержка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9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Онлайн-тренинг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9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Поддержка в онлайн чате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9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Телефонная поддержка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9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Помощь в поиске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8967F03-118D-4731-AF58-857D0E46873D}"/>
              </a:ext>
            </a:extLst>
          </p:cNvPr>
          <p:cNvSpPr/>
          <p:nvPr/>
        </p:nvSpPr>
        <p:spPr>
          <a:xfrm>
            <a:off x="8575254" y="-531"/>
            <a:ext cx="4101737" cy="6858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754463" y="849742"/>
            <a:ext cx="3450167" cy="2432655"/>
          </a:xfrm>
        </p:spPr>
        <p:txBody>
          <a:bodyPr>
            <a:normAutofit fontScale="90000"/>
          </a:bodyPr>
          <a:lstStyle/>
          <a:p>
            <a:r>
              <a:rPr kumimoji="1" lang="ru-RU" altLang="ja-JP" dirty="0">
                <a:solidFill>
                  <a:schemeClr val="tx2"/>
                </a:solidFill>
                <a:latin typeface="Gidole"/>
              </a:rPr>
              <a:t>Подписка на базу данных по ставкам роялти</a:t>
            </a:r>
            <a:endParaRPr kumimoji="1" lang="ja-JP" altLang="en-US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798550" y="3632109"/>
            <a:ext cx="3450167" cy="3118537"/>
          </a:xfrm>
        </p:spPr>
        <p:txBody>
          <a:bodyPr>
            <a:noAutofit/>
          </a:bodyPr>
          <a:lstStyle/>
          <a:p>
            <a:pPr lvl="0" algn="l" defTabSz="584200" hangingPunct="0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ru-RU" sz="1400" dirty="0">
                <a:solidFill>
                  <a:schemeClr val="tx2"/>
                </a:solidFill>
                <a:latin typeface="+mj-lt"/>
                <a:sym typeface="Helvetica Light"/>
              </a:rPr>
              <a:t>Подписка на базу данных по ставкам роялти предоставляет доступ только к документам, которые соответствуют нашим строгим критериям сбора данных.</a:t>
            </a:r>
            <a:endParaRPr lang="en-US" sz="1400" dirty="0">
              <a:solidFill>
                <a:schemeClr val="tx2"/>
              </a:solidFill>
              <a:latin typeface="+mj-lt"/>
              <a:sym typeface="Helvetica Light"/>
            </a:endParaRPr>
          </a:p>
          <a:p>
            <a:endParaRPr lang="en-US" altLang="ja-JP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9170817" y="6342746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>
                <a:solidFill>
                  <a:schemeClr val="bg2"/>
                </a:solidFill>
              </a:rPr>
              <a:pPr/>
              <a:t>11</a:t>
            </a:fld>
            <a:endParaRPr kumimoji="1" lang="ja-JP" altLang="en-US" dirty="0">
              <a:solidFill>
                <a:schemeClr val="bg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2F6B6E-06D8-4AE0-A7A0-49FDF0B4FEB7}"/>
              </a:ext>
            </a:extLst>
          </p:cNvPr>
          <p:cNvCxnSpPr>
            <a:cxnSpLocks/>
          </p:cNvCxnSpPr>
          <p:nvPr/>
        </p:nvCxnSpPr>
        <p:spPr>
          <a:xfrm>
            <a:off x="8850625" y="3428733"/>
            <a:ext cx="372726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0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67"/>
    </mc:Choice>
    <mc:Fallback xmlns="">
      <p:transition advTm="536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C870F4C-6B09-42A4-AA84-3EFEEB7A01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29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90" t="1" r="28157" b="450"/>
          <a:stretch/>
        </p:blipFill>
        <p:spPr>
          <a:xfrm>
            <a:off x="2272553" y="0"/>
            <a:ext cx="5298142" cy="68580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73CA1B-23B7-4088-8370-C915F6744CF9}"/>
              </a:ext>
            </a:extLst>
          </p:cNvPr>
          <p:cNvSpPr/>
          <p:nvPr/>
        </p:nvSpPr>
        <p:spPr>
          <a:xfrm rot="16200000">
            <a:off x="2667000" y="-1043027"/>
            <a:ext cx="6858000" cy="8944054"/>
          </a:xfrm>
          <a:prstGeom prst="rect">
            <a:avLst/>
          </a:prstGeom>
          <a:gradFill>
            <a:gsLst>
              <a:gs pos="17000">
                <a:srgbClr val="FBFCFE"/>
              </a:gs>
              <a:gs pos="37000">
                <a:schemeClr val="accent1">
                  <a:lumMod val="5000"/>
                  <a:lumOff val="95000"/>
                  <a:alpha val="40000"/>
                </a:schemeClr>
              </a:gs>
              <a:gs pos="100000">
                <a:schemeClr val="bg1"/>
              </a:gs>
              <a:gs pos="6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8ABBE2-1312-41EB-885C-9F677C89B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0464" y="300347"/>
            <a:ext cx="5717717" cy="6100453"/>
          </a:xfrm>
        </p:spPr>
        <p:txBody>
          <a:bodyPr numCol="2"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Type of intellectual property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Industry description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Licensor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Licensor’s activities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Licensee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Licensee’s activities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Object description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Geographical scope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Agreement date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Effective date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Cessation date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Duration terms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Product limitation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Exclusivity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Usage restrictions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Legal protection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Useful life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Development stage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Enhancements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Future benefits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R&amp;D functions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Marketing functions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R&amp;D control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Protection of intangibles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4800" dirty="0">
              <a:latin typeface="+mj-lt"/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Quality control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Unsuccessful R&amp;D risks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Unsuccessful marketing risks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Product obsolescence risks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Infringement risks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Product liability risks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Functions costs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Risks costs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Other party costs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R&amp;D costs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Marketing costs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Employee knowledge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Transfer type – rights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Transfer type – intangibles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Transfer type – with goods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Royalty rates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Base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Other payments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Compensation details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Document title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Links to original sources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Patent/trademark no.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Patent/trademark synopsis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+mj-lt"/>
              </a:rPr>
              <a:t>Patent/trademark image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61AEE-1737-4AE2-843E-98596EAD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757" y="2422729"/>
            <a:ext cx="3923867" cy="201253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2"/>
                </a:solidFill>
                <a:latin typeface="Gidole"/>
              </a:rPr>
              <a:t>Факторы сравнения данных по ставкам роялти</a:t>
            </a:r>
            <a:endParaRPr lang="en-US" sz="4000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2C51BD9-AD37-4C62-B3B3-292E95C00A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14981" y="6375090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>
                <a:solidFill>
                  <a:schemeClr val="bg2">
                    <a:lumMod val="75000"/>
                  </a:schemeClr>
                </a:solidFill>
              </a:rPr>
              <a:pPr/>
              <a:t>12</a:t>
            </a:fld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8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C870F4C-6B09-42A4-AA84-3EFEEB7A01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t="473" r="33656" b="473"/>
          <a:stretch/>
        </p:blipFill>
        <p:spPr>
          <a:xfrm>
            <a:off x="3358403" y="0"/>
            <a:ext cx="6138470" cy="68580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73CA1B-23B7-4088-8370-C915F6744CF9}"/>
              </a:ext>
            </a:extLst>
          </p:cNvPr>
          <p:cNvSpPr/>
          <p:nvPr/>
        </p:nvSpPr>
        <p:spPr>
          <a:xfrm rot="16200000">
            <a:off x="2622965" y="-2622959"/>
            <a:ext cx="6946084" cy="12192001"/>
          </a:xfrm>
          <a:prstGeom prst="rect">
            <a:avLst/>
          </a:prstGeom>
          <a:gradFill>
            <a:gsLst>
              <a:gs pos="31000">
                <a:srgbClr val="FBFCFE"/>
              </a:gs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  <a:gs pos="63000">
                <a:schemeClr val="bg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8ABBE2-1312-41EB-885C-9F677C89B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4957" y="1125342"/>
            <a:ext cx="2768884" cy="4873122"/>
          </a:xfrm>
        </p:spPr>
        <p:txBody>
          <a:bodyPr numCol="1"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Keywords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NACE industrial classification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SIC industrial classification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Intellectual property type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Term of the license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Search by the parties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Exclusivity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Industry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Geographical scope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Royalty base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Royalty rate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Full-text search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Boolean search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61AEE-1737-4AE2-843E-98596EAD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00" y="2422729"/>
            <a:ext cx="3276298" cy="201253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2"/>
                </a:solidFill>
                <a:latin typeface="Gidole"/>
              </a:rPr>
              <a:t>Фильтры для поиска в базе данных по ставкам роялти</a:t>
            </a:r>
            <a:endParaRPr lang="en-US" sz="4000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4137DBA-7ADE-446B-ADF2-5912A6AA1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2034" y="6354444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>
                <a:solidFill>
                  <a:schemeClr val="bg2">
                    <a:lumMod val="75000"/>
                  </a:schemeClr>
                </a:solidFill>
              </a:rPr>
              <a:pPr/>
              <a:t>13</a:t>
            </a:fld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6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45471" y="3467931"/>
            <a:ext cx="9658350" cy="292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60000"/>
              </a:lnSpc>
              <a:defRPr sz="3400" b="1" cap="all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391" dirty="0"/>
              <a:t>I. </a:t>
            </a:r>
            <a:r>
              <a:rPr sz="2391" dirty="0"/>
              <a:t>Royalty</a:t>
            </a:r>
            <a:r>
              <a:rPr lang="lt-LT" sz="2391" dirty="0"/>
              <a:t> </a:t>
            </a:r>
            <a:r>
              <a:rPr lang="en-US" sz="2391" dirty="0"/>
              <a:t>RATES</a:t>
            </a:r>
            <a:endParaRPr sz="2391" dirty="0"/>
          </a:p>
        </p:txBody>
      </p:sp>
      <p:sp>
        <p:nvSpPr>
          <p:cNvPr id="130" name="Shape 130"/>
          <p:cNvSpPr/>
          <p:nvPr/>
        </p:nvSpPr>
        <p:spPr>
          <a:xfrm>
            <a:off x="2096312" y="3836779"/>
            <a:ext cx="8177970" cy="59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US" sz="2812" b="1" dirty="0"/>
          </a:p>
        </p:txBody>
      </p:sp>
      <p:sp>
        <p:nvSpPr>
          <p:cNvPr id="151" name="Shape 151"/>
          <p:cNvSpPr/>
          <p:nvPr/>
        </p:nvSpPr>
        <p:spPr>
          <a:xfrm>
            <a:off x="5574710" y="6556296"/>
            <a:ext cx="126797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120000"/>
              </a:lnSpc>
              <a:defRPr sz="1500">
                <a:solidFill>
                  <a:srgbClr val="FFFFFF"/>
                </a:solidFill>
              </a:defRPr>
            </a:lvl1pPr>
          </a:lstStyle>
          <a:p>
            <a:r>
              <a:rPr sz="1055" dirty="0"/>
              <a:t>© 201</a:t>
            </a:r>
            <a:r>
              <a:rPr lang="lt-LT" sz="1055" dirty="0"/>
              <a:t>8</a:t>
            </a:r>
            <a:r>
              <a:rPr sz="1055" dirty="0"/>
              <a:t> RoyaltyRange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7783" y="347103"/>
            <a:ext cx="3611394" cy="3317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1687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31"/>
            <a:ext cx="7699248" cy="6860531"/>
          </a:xfrm>
          <a:prstGeom prst="rect">
            <a:avLst/>
          </a:prstGeom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5B152D3-13FE-4AF9-833D-666519A72D9D}"/>
              </a:ext>
            </a:extLst>
          </p:cNvPr>
          <p:cNvSpPr txBox="1">
            <a:spLocks/>
          </p:cNvSpPr>
          <p:nvPr/>
        </p:nvSpPr>
        <p:spPr>
          <a:xfrm>
            <a:off x="445056" y="2415685"/>
            <a:ext cx="3499900" cy="2012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ru-RU" altLang="ja-JP" dirty="0">
                <a:solidFill>
                  <a:schemeClr val="bg1"/>
                </a:solidFill>
                <a:latin typeface="Gidole"/>
              </a:rPr>
              <a:t>База данных по ставкам по кредитам</a:t>
            </a:r>
            <a:endParaRPr kumimoji="1" lang="en-US" altLang="ja-JP" dirty="0">
              <a:solidFill>
                <a:schemeClr val="bg1"/>
              </a:solidFill>
              <a:latin typeface="Gidole"/>
            </a:endParaRPr>
          </a:p>
        </p:txBody>
      </p:sp>
      <p:sp>
        <p:nvSpPr>
          <p:cNvPr id="13" name="Text Placeholder 6"/>
          <p:cNvSpPr txBox="1">
            <a:spLocks/>
          </p:cNvSpPr>
          <p:nvPr/>
        </p:nvSpPr>
        <p:spPr>
          <a:xfrm>
            <a:off x="8214021" y="1381382"/>
            <a:ext cx="3977978" cy="4173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324">
              <a:lnSpc>
                <a:spcPct val="160000"/>
              </a:lnSpc>
            </a:pPr>
            <a:r>
              <a:rPr lang="ru-RU" altLang="ja-JP" sz="1400" dirty="0">
                <a:solidFill>
                  <a:schemeClr val="tx2"/>
                </a:solidFill>
                <a:latin typeface="+mj-lt"/>
              </a:rPr>
              <a:t>Мы предоставляем высококачественные сопоставимые данные по кредитным соглашениям третьих лиц.</a:t>
            </a:r>
          </a:p>
          <a:p>
            <a:pPr lvl="0" algn="l" defTabSz="914324">
              <a:lnSpc>
                <a:spcPct val="160000"/>
              </a:lnSpc>
            </a:pPr>
            <a:endParaRPr lang="ru-RU" altLang="ja-JP" sz="1400" dirty="0">
              <a:solidFill>
                <a:schemeClr val="tx2"/>
              </a:solidFill>
              <a:latin typeface="+mj-lt"/>
            </a:endParaRPr>
          </a:p>
          <a:p>
            <a:pPr lvl="0" algn="l" defTabSz="914324">
              <a:lnSpc>
                <a:spcPct val="160000"/>
              </a:lnSpc>
            </a:pPr>
            <a:r>
              <a:rPr lang="ru-RU" altLang="ja-JP" sz="1400" dirty="0">
                <a:solidFill>
                  <a:schemeClr val="tx2"/>
                </a:solidFill>
                <a:latin typeface="+mj-lt"/>
              </a:rPr>
              <a:t>Наши данные по ставкам по кредитам используются для бенчмаркинга финансовых транзакций.</a:t>
            </a:r>
          </a:p>
          <a:p>
            <a:pPr lvl="0" algn="l" defTabSz="914324">
              <a:lnSpc>
                <a:spcPct val="160000"/>
              </a:lnSpc>
            </a:pPr>
            <a:endParaRPr lang="ru-RU" altLang="ja-JP" sz="1400" dirty="0">
              <a:solidFill>
                <a:schemeClr val="tx2"/>
              </a:solidFill>
              <a:latin typeface="+mj-lt"/>
            </a:endParaRPr>
          </a:p>
          <a:p>
            <a:pPr lvl="0" algn="l" defTabSz="914324">
              <a:lnSpc>
                <a:spcPct val="160000"/>
              </a:lnSpc>
            </a:pPr>
            <a:r>
              <a:rPr lang="ru-RU" altLang="ja-JP" sz="1400" dirty="0">
                <a:solidFill>
                  <a:schemeClr val="tx2"/>
                </a:solidFill>
                <a:latin typeface="+mj-lt"/>
              </a:rPr>
              <a:t>В качестве альтернативы сопоставимым данным по облигациям, кредитные соглашения третьих лиц могут быть более релевантными при бенчмаркинге кредитных транзакций</a:t>
            </a:r>
            <a:r>
              <a:rPr lang="ru-RU" altLang="ja-JP" dirty="0">
                <a:solidFill>
                  <a:schemeClr val="tx2"/>
                </a:solidFill>
                <a:latin typeface="+mj-lt"/>
              </a:rPr>
              <a:t>.</a:t>
            </a:r>
            <a:endParaRPr lang="en-US" altLang="ja-JP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093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641C1A-44CE-4B34-9F76-B050B615DC17}"/>
              </a:ext>
            </a:extLst>
          </p:cNvPr>
          <p:cNvSpPr/>
          <p:nvPr/>
        </p:nvSpPr>
        <p:spPr>
          <a:xfrm>
            <a:off x="0" y="0"/>
            <a:ext cx="12192000" cy="6857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en-US" dirty="0">
              <a:latin typeface="Arial" panose="020B0604020202020204" pitchFamily="34" charset="0"/>
            </a:endParaRPr>
          </a:p>
          <a:p>
            <a:pPr algn="ctr" fontAlgn="b"/>
            <a:r>
              <a:rPr lang="en-US" sz="1600" dirty="0">
                <a:solidFill>
                  <a:srgbClr val="FFFFFF"/>
                </a:solidFill>
                <a:latin typeface="Segoe UI" panose="020B0502040204020203" pitchFamily="34" charset="0"/>
                <a:ea typeface="Helvetica Light"/>
                <a:cs typeface="Helvetica Light"/>
              </a:rPr>
              <a:t> 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0D0F38-4C4F-49EB-A09F-84B1F5A0C253}"/>
              </a:ext>
            </a:extLst>
          </p:cNvPr>
          <p:cNvSpPr/>
          <p:nvPr/>
        </p:nvSpPr>
        <p:spPr>
          <a:xfrm>
            <a:off x="7543801" y="-58723"/>
            <a:ext cx="4648200" cy="6979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0078CC-E241-482B-97ED-C6B94F7C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3792" y="932537"/>
            <a:ext cx="3797300" cy="2432655"/>
          </a:xfrm>
        </p:spPr>
        <p:txBody>
          <a:bodyPr>
            <a:normAutofit/>
          </a:bodyPr>
          <a:lstStyle/>
          <a:p>
            <a:r>
              <a:rPr lang="ru-RU" altLang="ja-JP" sz="4000" dirty="0">
                <a:latin typeface="Gidole"/>
              </a:rPr>
              <a:t>База данных по </a:t>
            </a:r>
            <a:r>
              <a:rPr kumimoji="1" lang="ru-RU" altLang="ja-JP" sz="4000" dirty="0">
                <a:latin typeface="Gidole"/>
              </a:rPr>
              <a:t>по ставкам по кредитам</a:t>
            </a:r>
            <a:endParaRPr lang="en-US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B47F6-F937-41D1-85A1-94944AD7AB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2884" y="3467537"/>
            <a:ext cx="3281327" cy="2652147"/>
          </a:xfrm>
        </p:spPr>
        <p:txBody>
          <a:bodyPr>
            <a:normAutofit/>
          </a:bodyPr>
          <a:lstStyle/>
          <a:p>
            <a:pPr algn="l" defTabSz="584200" hangingPunct="0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ru-RU" dirty="0">
                <a:solidFill>
                  <a:schemeClr val="bg1"/>
                </a:solidFill>
                <a:latin typeface="+mj-lt"/>
              </a:rPr>
              <a:t>Мы предоставляем высококачественные сопоставимые данные по кредитным соглашениям третьих лиц с кредитными рейтингами и процентными ставками.</a:t>
            </a:r>
          </a:p>
          <a:p>
            <a:pPr algn="l" defTabSz="584200" hangingPunct="0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ru-RU" dirty="0">
              <a:solidFill>
                <a:schemeClr val="bg1"/>
              </a:solidFill>
              <a:latin typeface="+mj-lt"/>
            </a:endParaRPr>
          </a:p>
          <a:p>
            <a:pPr algn="l" defTabSz="584200" hangingPunct="0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ru-RU" dirty="0">
                <a:solidFill>
                  <a:schemeClr val="bg1"/>
                </a:solidFill>
                <a:latin typeface="+mj-lt"/>
              </a:rPr>
              <a:t>Наша база данных содержит сотни процентных ставок на каждое значение кредитного рейтинга, которые затем можно сузить, применяя различные фильтры поиска.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0BF2ED-C952-4188-A060-84D33B1C737C}"/>
              </a:ext>
            </a:extLst>
          </p:cNvPr>
          <p:cNvCxnSpPr>
            <a:cxnSpLocks/>
          </p:cNvCxnSpPr>
          <p:nvPr/>
        </p:nvCxnSpPr>
        <p:spPr>
          <a:xfrm>
            <a:off x="8559800" y="3351396"/>
            <a:ext cx="3632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EEE6A3B-AAC2-4499-8F2D-E50849995C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88773" y="6306016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>
                <a:solidFill>
                  <a:schemeClr val="bg2">
                    <a:lumMod val="75000"/>
                  </a:schemeClr>
                </a:solidFill>
              </a:rPr>
              <a:pPr/>
              <a:t>15</a:t>
            </a:fld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EADDFCD-5075-4A7E-AE90-E9A851F72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009971"/>
              </p:ext>
            </p:extLst>
          </p:nvPr>
        </p:nvGraphicFramePr>
        <p:xfrm>
          <a:off x="760256" y="590493"/>
          <a:ext cx="6910544" cy="5780638"/>
        </p:xfrm>
        <a:graphic>
          <a:graphicData uri="http://schemas.openxmlformats.org/drawingml/2006/table">
            <a:tbl>
              <a:tblPr/>
              <a:tblGrid>
                <a:gridCol w="3652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4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8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0199">
                <a:tc rowSpan="2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Segoe UI" panose="020B0502040204020203" pitchFamily="34" charset="0"/>
                        </a:rPr>
                        <a:t>Подписка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44546A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Standard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>
                        <a:solidFill>
                          <a:srgbClr val="44546A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Enterprise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Срок контракта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12 </a:t>
                      </a:r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месяцев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44546A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12 </a:t>
                      </a:r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месяцев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Количество поисков в базе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44546A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Количество скачиваемых отчетов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44546A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Количество пользователей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44546A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2+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Количество поисковых запросов, которые могут быть переданы нам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44546A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3 </a:t>
                      </a:r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в месяц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404">
                <a:tc gridSpan="6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9" gridSpan="2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9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Цена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Ежемесячная стоимость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$4</a:t>
                      </a:r>
                      <a:r>
                        <a:rPr lang="lt-LT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00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$63</a:t>
                      </a:r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Полная стоимость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</a:t>
                      </a:r>
                      <a:r>
                        <a:rPr lang="lt-LT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4,8</a:t>
                      </a:r>
                      <a:r>
                        <a:rPr lang="en-GB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00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$7,6</a:t>
                      </a:r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40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Поддержка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Онлайн-тренинг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Поддержка в онлайн чате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Телефонная поддержка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Помощь в поиске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36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41B54E-6CE9-47C2-86C5-078BC091DDFD}"/>
              </a:ext>
            </a:extLst>
          </p:cNvPr>
          <p:cNvSpPr/>
          <p:nvPr/>
        </p:nvSpPr>
        <p:spPr>
          <a:xfrm>
            <a:off x="-12630" y="0"/>
            <a:ext cx="12204630" cy="6858529"/>
          </a:xfrm>
          <a:prstGeom prst="rect">
            <a:avLst/>
          </a:prstGeom>
          <a:solidFill>
            <a:srgbClr val="405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C870F4C-6B09-42A4-AA84-3EFEEB7A01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" r="49907"/>
          <a:stretch/>
        </p:blipFill>
        <p:spPr>
          <a:xfrm>
            <a:off x="2272553" y="0"/>
            <a:ext cx="5298142" cy="68580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73CA1B-23B7-4088-8370-C915F6744CF9}"/>
              </a:ext>
            </a:extLst>
          </p:cNvPr>
          <p:cNvSpPr/>
          <p:nvPr/>
        </p:nvSpPr>
        <p:spPr>
          <a:xfrm rot="16200000">
            <a:off x="2419188" y="-949675"/>
            <a:ext cx="7045763" cy="8944054"/>
          </a:xfrm>
          <a:prstGeom prst="rect">
            <a:avLst/>
          </a:prstGeom>
          <a:gradFill>
            <a:gsLst>
              <a:gs pos="11000">
                <a:schemeClr val="tx2"/>
              </a:gs>
              <a:gs pos="34000">
                <a:schemeClr val="tx2">
                  <a:alpha val="2000"/>
                  <a:lumMod val="75000"/>
                  <a:lumOff val="25000"/>
                </a:schemeClr>
              </a:gs>
              <a:gs pos="100000">
                <a:schemeClr val="tx2"/>
              </a:gs>
              <a:gs pos="62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8ABBE2-1312-41EB-885C-9F677C89B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1406" y="1306615"/>
            <a:ext cx="5717717" cy="6100453"/>
          </a:xfrm>
        </p:spPr>
        <p:txBody>
          <a:bodyPr numCol="2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Transaction type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Transaction description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Lender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Borrower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Borrower’s industry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Borrower’s location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Borrower’s credit rating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Amount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Base currency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Optional currencies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Term of the agreement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Maturity date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Interest rate types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LIBOR margin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LIBOR base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Base rate margin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Base rate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Eurodollar margin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Eurodollar base rate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Other margins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Other base rates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Fixed rate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Facility fee rate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Compensation details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Collateral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Early repayment option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Repayment terms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Late payment interest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Other details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61AEE-1737-4AE2-843E-98596EAD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28" y="2422465"/>
            <a:ext cx="4311916" cy="201253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bg1"/>
                </a:solidFill>
                <a:latin typeface="Gidole"/>
              </a:rPr>
              <a:t>Факторы сравнения данных по ставкам по кредитам</a:t>
            </a:r>
            <a:endParaRPr lang="en-US" sz="4000" dirty="0">
              <a:solidFill>
                <a:schemeClr val="bg1"/>
              </a:solidFill>
              <a:latin typeface="Gidole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5A5B750-F44B-47FD-9CB4-523562AFBA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16059" y="6310577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>
                <a:solidFill>
                  <a:schemeClr val="bg2"/>
                </a:solidFill>
              </a:rPr>
              <a:pPr/>
              <a:t>16</a:t>
            </a:fld>
            <a:endParaRPr kumimoji="1" lang="ja-JP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30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C870F4C-6B09-42A4-AA84-3EFEEB7A01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72" y="0"/>
            <a:ext cx="4572000" cy="68580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73CA1B-23B7-4088-8370-C915F6744CF9}"/>
              </a:ext>
            </a:extLst>
          </p:cNvPr>
          <p:cNvSpPr/>
          <p:nvPr/>
        </p:nvSpPr>
        <p:spPr>
          <a:xfrm rot="16200000">
            <a:off x="3134155" y="-1007375"/>
            <a:ext cx="6929307" cy="8944054"/>
          </a:xfrm>
          <a:prstGeom prst="rect">
            <a:avLst/>
          </a:prstGeom>
          <a:gradFill>
            <a:gsLst>
              <a:gs pos="18000">
                <a:srgbClr val="FBFCFE"/>
              </a:gs>
              <a:gs pos="39000">
                <a:schemeClr val="accent1">
                  <a:lumMod val="5000"/>
                  <a:lumOff val="95000"/>
                  <a:alpha val="35000"/>
                </a:schemeClr>
              </a:gs>
              <a:gs pos="77000">
                <a:schemeClr val="bg1"/>
              </a:gs>
              <a:gs pos="61000">
                <a:schemeClr val="bg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8ABBE2-1312-41EB-885C-9F677C89B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39912" y="500372"/>
            <a:ext cx="3236976" cy="6357628"/>
          </a:xfrm>
        </p:spPr>
        <p:txBody>
          <a:bodyPr numCol="1"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S&amp;P borrower's credit rating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Moody's borrower's credit rating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Fitch borrower's credit rating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Keywords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NACE industrial classification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SIC industrial classification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Term of agreement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Maturity date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Borrowing currency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Amount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Borrower's location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Collateral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Early repayment option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Interest rate type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Type of transaction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Margin / fixed rate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61AEE-1737-4AE2-843E-98596EAD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06" y="2115703"/>
            <a:ext cx="4112293" cy="201253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2"/>
                </a:solidFill>
                <a:latin typeface="Gidole"/>
              </a:rPr>
              <a:t>Фильтры для поиска в базе данных по ставкам по кредитам</a:t>
            </a:r>
            <a:endParaRPr lang="en-US" sz="4000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4137DBA-7ADE-446B-ADF2-5912A6AA1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2034" y="6354444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>
                <a:solidFill>
                  <a:schemeClr val="bg2">
                    <a:lumMod val="75000"/>
                  </a:schemeClr>
                </a:solidFill>
              </a:rPr>
              <a:pPr/>
              <a:t>17</a:t>
            </a:fld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64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45471" y="3467931"/>
            <a:ext cx="9658350" cy="292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60000"/>
              </a:lnSpc>
              <a:defRPr sz="3400" b="1" cap="all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391" dirty="0"/>
              <a:t>I. </a:t>
            </a:r>
            <a:r>
              <a:rPr sz="2391" dirty="0"/>
              <a:t>Royalty</a:t>
            </a:r>
            <a:r>
              <a:rPr lang="lt-LT" sz="2391" dirty="0"/>
              <a:t> </a:t>
            </a:r>
            <a:r>
              <a:rPr lang="en-US" sz="2391" dirty="0"/>
              <a:t>RATES</a:t>
            </a:r>
            <a:endParaRPr sz="2391" dirty="0"/>
          </a:p>
        </p:txBody>
      </p:sp>
      <p:sp>
        <p:nvSpPr>
          <p:cNvPr id="130" name="Shape 130"/>
          <p:cNvSpPr/>
          <p:nvPr/>
        </p:nvSpPr>
        <p:spPr>
          <a:xfrm>
            <a:off x="2096312" y="3836779"/>
            <a:ext cx="8177970" cy="59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US" sz="2812" b="1" dirty="0"/>
          </a:p>
        </p:txBody>
      </p:sp>
      <p:sp>
        <p:nvSpPr>
          <p:cNvPr id="151" name="Shape 151"/>
          <p:cNvSpPr/>
          <p:nvPr/>
        </p:nvSpPr>
        <p:spPr>
          <a:xfrm>
            <a:off x="5574710" y="6556296"/>
            <a:ext cx="126797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120000"/>
              </a:lnSpc>
              <a:defRPr sz="1500">
                <a:solidFill>
                  <a:srgbClr val="FFFFFF"/>
                </a:solidFill>
              </a:defRPr>
            </a:lvl1pPr>
          </a:lstStyle>
          <a:p>
            <a:r>
              <a:rPr sz="1055" dirty="0"/>
              <a:t>© 201</a:t>
            </a:r>
            <a:r>
              <a:rPr lang="lt-LT" sz="1055" dirty="0"/>
              <a:t>8</a:t>
            </a:r>
            <a:r>
              <a:rPr sz="1055" dirty="0"/>
              <a:t> RoyaltyRange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7783" y="347103"/>
            <a:ext cx="3611394" cy="3317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1687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31"/>
            <a:ext cx="7699248" cy="6860531"/>
          </a:xfrm>
          <a:prstGeom prst="rect">
            <a:avLst/>
          </a:prstGeom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5B152D3-13FE-4AF9-833D-666519A72D9D}"/>
              </a:ext>
            </a:extLst>
          </p:cNvPr>
          <p:cNvSpPr txBox="1">
            <a:spLocks/>
          </p:cNvSpPr>
          <p:nvPr/>
        </p:nvSpPr>
        <p:spPr>
          <a:xfrm>
            <a:off x="445056" y="2415685"/>
            <a:ext cx="3499900" cy="2012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ru-RU" dirty="0">
                <a:solidFill>
                  <a:schemeClr val="bg1"/>
                </a:solidFill>
                <a:latin typeface="Gidole"/>
              </a:rPr>
              <a:t>База данных по платежам за услуги</a:t>
            </a:r>
          </a:p>
          <a:p>
            <a:endParaRPr kumimoji="1" lang="en-US" dirty="0">
              <a:solidFill>
                <a:schemeClr val="bg1"/>
              </a:solidFill>
              <a:latin typeface="Gidole"/>
            </a:endParaRPr>
          </a:p>
        </p:txBody>
      </p:sp>
      <p:sp>
        <p:nvSpPr>
          <p:cNvPr id="13" name="Text Placeholder 6"/>
          <p:cNvSpPr txBox="1">
            <a:spLocks/>
          </p:cNvSpPr>
          <p:nvPr/>
        </p:nvSpPr>
        <p:spPr>
          <a:xfrm>
            <a:off x="8026027" y="1942476"/>
            <a:ext cx="3977978" cy="3508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24">
              <a:lnSpc>
                <a:spcPct val="160000"/>
              </a:lnSpc>
            </a:pPr>
            <a:r>
              <a:rPr lang="ru-RU" sz="1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Мы предоставляем высококачественные сопоставимые данные по соглашениям на оказание различного рода услуг третьих лиц.</a:t>
            </a:r>
          </a:p>
          <a:p>
            <a:pPr algn="l" defTabSz="914324">
              <a:lnSpc>
                <a:spcPct val="160000"/>
              </a:lnSpc>
            </a:pPr>
            <a:endParaRPr lang="ru-RU" sz="1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914324">
              <a:lnSpc>
                <a:spcPct val="160000"/>
              </a:lnSpc>
            </a:pPr>
            <a:r>
              <a:rPr lang="ru-RU" sz="1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База данных по платежам за услуги содержит соглашения для любых видов услуг, включая менеджмент, дистрибуцию, консультирование и другие.</a:t>
            </a:r>
            <a:r>
              <a:rPr lang="lt-LT" sz="1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914324">
              <a:lnSpc>
                <a:spcPct val="160000"/>
              </a:lnSpc>
            </a:pPr>
            <a:endParaRPr lang="ru-RU" sz="1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914324">
              <a:lnSpc>
                <a:spcPct val="160000"/>
              </a:lnSpc>
            </a:pPr>
            <a:r>
              <a:rPr lang="ru-RU" sz="1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Сравнительные данные по пдатежам за услуги могут использоваться для проведения бенчмаркингов по методу сопоставимой неконтролируемой цены, в отличие от методов, основанных на прибыли.</a:t>
            </a:r>
            <a:endParaRPr lang="en-US" sz="1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altLang="ja-JP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3471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FBB5A77-75B9-4E7E-916A-C793E74A4402}"/>
              </a:ext>
            </a:extLst>
          </p:cNvPr>
          <p:cNvSpPr/>
          <p:nvPr/>
        </p:nvSpPr>
        <p:spPr>
          <a:xfrm>
            <a:off x="-12630" y="0"/>
            <a:ext cx="12204630" cy="6858529"/>
          </a:xfrm>
          <a:prstGeom prst="rect">
            <a:avLst/>
          </a:prstGeom>
          <a:solidFill>
            <a:srgbClr val="405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B219CF-A447-47C7-9452-423EE932E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01329"/>
              </p:ext>
            </p:extLst>
          </p:nvPr>
        </p:nvGraphicFramePr>
        <p:xfrm>
          <a:off x="734917" y="699033"/>
          <a:ext cx="10312311" cy="5571117"/>
        </p:xfrm>
        <a:graphic>
          <a:graphicData uri="http://schemas.openxmlformats.org/drawingml/2006/table">
            <a:tbl>
              <a:tblPr/>
              <a:tblGrid>
                <a:gridCol w="3294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7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85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334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0832">
                <a:tc rowSpan="2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Подписка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Credits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8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Standard LITE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Standard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Enterprise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3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Срок контракта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6 </a:t>
                      </a:r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месяцев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12 </a:t>
                      </a:r>
                      <a:r>
                        <a:rPr lang="ru-RU" sz="1200" b="0" i="0" u="none" strike="noStrike" kern="1200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12 </a:t>
                      </a:r>
                      <a:r>
                        <a:rPr lang="ru-RU" sz="1200" b="0" i="0" u="none" strike="noStrike" kern="1200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unlimited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unlimited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 поисков в базе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unlimited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unlimited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3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 скачиваемых отчетов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безлимит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300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 пользователей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 or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2+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3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 поисковых запросов, которые могут быть переданы нам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3 </a:t>
                      </a:r>
                      <a:r>
                        <a:rPr lang="ru-RU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в месяц</a:t>
                      </a:r>
                      <a:endParaRPr lang="en-US" sz="1200" b="0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842">
                <a:tc gridSpan="8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771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Цена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Price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Ежемесячная стоимость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en-GB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$430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$560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Полная стоимость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</a:t>
                      </a:r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2,</a:t>
                      </a:r>
                      <a:r>
                        <a:rPr lang="en-GB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9</a:t>
                      </a:r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$5,200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$6,700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€8</a:t>
                      </a:r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€</a:t>
                      </a:r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2,</a:t>
                      </a:r>
                      <a:r>
                        <a:rPr lang="lt-LT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784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1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Поддержка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Support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Онлайн-тренинг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Поддержка в онлайн чате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1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Телефонная поддержка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Помощь в поиске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6782F3F-EB39-4614-A11F-6B57407B90AC}"/>
              </a:ext>
            </a:extLst>
          </p:cNvPr>
          <p:cNvSpPr/>
          <p:nvPr/>
        </p:nvSpPr>
        <p:spPr>
          <a:xfrm>
            <a:off x="8144540" y="0"/>
            <a:ext cx="4047460" cy="6858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542597" y="914458"/>
            <a:ext cx="3407833" cy="2432655"/>
          </a:xfrm>
        </p:spPr>
        <p:txBody>
          <a:bodyPr>
            <a:normAutofit/>
          </a:bodyPr>
          <a:lstStyle/>
          <a:p>
            <a:r>
              <a:rPr lang="ru-RU" altLang="ja-JP" sz="3600" dirty="0">
                <a:solidFill>
                  <a:schemeClr val="tx2"/>
                </a:solidFill>
                <a:latin typeface="Gidole"/>
              </a:rPr>
              <a:t>База данных по платежам за услуги</a:t>
            </a:r>
            <a:endParaRPr kumimoji="1" lang="ja-JP" altLang="en-US" sz="3600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8620784" y="3562538"/>
            <a:ext cx="3094971" cy="2809646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+mj-lt"/>
              </a:rPr>
              <a:t>В базе данных </a:t>
            </a:r>
            <a:r>
              <a:rPr lang="en-US" sz="1400" dirty="0" err="1">
                <a:solidFill>
                  <a:schemeClr val="tx2"/>
                </a:solidFill>
              </a:rPr>
              <a:t>RoyaltyRange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по соглашениям на оказание услуг содержатся подробные данные о последних соглашениях, касающихся различных видов услуг.</a:t>
            </a:r>
          </a:p>
          <a:p>
            <a:endParaRPr lang="ru-RU" sz="1400" dirty="0">
              <a:solidFill>
                <a:schemeClr val="tx2"/>
              </a:solidFill>
              <a:latin typeface="+mj-lt"/>
            </a:endParaRPr>
          </a:p>
          <a:p>
            <a:r>
              <a:rPr lang="ru-RU" sz="1400" dirty="0">
                <a:solidFill>
                  <a:schemeClr val="tx2"/>
                </a:solidFill>
                <a:latin typeface="+mj-lt"/>
              </a:rPr>
              <a:t>База данных содержит вручную собранные и проанализированные данные по более чем 30 типам соглашений. Каждое соглашение анализируется по 20 подробным и стандартизированным факторам сравнения платежей за услуги и иных условий соглашения.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9139106" y="6356332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>
                <a:solidFill>
                  <a:schemeClr val="bg2"/>
                </a:solidFill>
              </a:rPr>
              <a:pPr/>
              <a:t>19</a:t>
            </a:fld>
            <a:endParaRPr kumimoji="1" lang="ja-JP" altLang="en-US" dirty="0">
              <a:solidFill>
                <a:schemeClr val="bg2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2FD2B2-0194-438B-95A4-1035930D1141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8678264" y="3403808"/>
            <a:ext cx="3513736" cy="2545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29E3E65-CFF5-4ED8-9CB8-6C871D7D8545}"/>
              </a:ext>
            </a:extLst>
          </p:cNvPr>
          <p:cNvSpPr/>
          <p:nvPr/>
        </p:nvSpPr>
        <p:spPr>
          <a:xfrm>
            <a:off x="7448432" y="10285"/>
            <a:ext cx="696108" cy="6858528"/>
          </a:xfrm>
          <a:prstGeom prst="rect">
            <a:avLst/>
          </a:prstGeom>
          <a:solidFill>
            <a:srgbClr val="40566D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81"/>
    </mc:Choice>
    <mc:Fallback xmlns="">
      <p:transition advTm="558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4CC4E1-6F1C-45EC-A3AD-57350E4C60FB}"/>
              </a:ext>
            </a:extLst>
          </p:cNvPr>
          <p:cNvSpPr/>
          <p:nvPr/>
        </p:nvSpPr>
        <p:spPr>
          <a:xfrm rot="5400000">
            <a:off x="3099650" y="1253272"/>
            <a:ext cx="6858003" cy="43514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39AF50C1-D2D9-4041-BAF9-4D86A04503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15" r="37989" b="-15"/>
          <a:stretch/>
        </p:blipFill>
        <p:spPr>
          <a:xfrm>
            <a:off x="8704384" y="0"/>
            <a:ext cx="3964869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5C0247-22E6-4A59-B912-DA531C703876}"/>
              </a:ext>
            </a:extLst>
          </p:cNvPr>
          <p:cNvSpPr/>
          <p:nvPr/>
        </p:nvSpPr>
        <p:spPr>
          <a:xfrm rot="5400000">
            <a:off x="5785340" y="-729961"/>
            <a:ext cx="6857999" cy="8316332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63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6098" y="2421936"/>
            <a:ext cx="3388228" cy="2012539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chemeClr val="tx2"/>
                </a:solidFill>
                <a:latin typeface="Gidole"/>
              </a:rPr>
              <a:t>RoyaltyRange</a:t>
            </a:r>
            <a:endParaRPr kumimoji="1" lang="ja-JP" altLang="en-US" sz="4000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736837" y="3620886"/>
            <a:ext cx="3126917" cy="2176450"/>
          </a:xfrm>
        </p:spPr>
        <p:txBody>
          <a:bodyPr>
            <a:normAutofit/>
          </a:bodyPr>
          <a:lstStyle/>
          <a:p>
            <a:pPr lvl="0" algn="l" defTabSz="1371417">
              <a:lnSpc>
                <a:spcPct val="160000"/>
              </a:lnSpc>
            </a:pPr>
            <a:r>
              <a:rPr kumimoji="1" lang="ru-RU" altLang="ja-JP" sz="1400" dirty="0">
                <a:solidFill>
                  <a:prstClr val="white"/>
                </a:solidFill>
                <a:latin typeface="+mj-lt"/>
              </a:rPr>
              <a:t>Мы были опубликованы в изданиях</a:t>
            </a:r>
          </a:p>
          <a:p>
            <a:pPr lvl="0" algn="l" defTabSz="1371417">
              <a:lnSpc>
                <a:spcPct val="160000"/>
              </a:lnSpc>
            </a:pPr>
            <a:r>
              <a:rPr kumimoji="1" lang="ru-RU" altLang="ja-JP" sz="1400" dirty="0">
                <a:solidFill>
                  <a:prstClr val="white"/>
                </a:solidFill>
                <a:latin typeface="+mj-lt"/>
              </a:rPr>
              <a:t>Организации экономического сотрудничества и развития,</a:t>
            </a:r>
          </a:p>
          <a:p>
            <a:pPr lvl="0" algn="l" defTabSz="1371417">
              <a:lnSpc>
                <a:spcPct val="160000"/>
              </a:lnSpc>
            </a:pPr>
            <a:r>
              <a:rPr kumimoji="1" lang="ru-RU" altLang="ja-JP" sz="1400" dirty="0">
                <a:solidFill>
                  <a:prstClr val="white"/>
                </a:solidFill>
                <a:latin typeface="+mj-lt"/>
              </a:rPr>
              <a:t>Группы Всемирного банка, Международного валютного фонда</a:t>
            </a:r>
          </a:p>
          <a:p>
            <a:pPr lvl="0" algn="l" defTabSz="1371417">
              <a:lnSpc>
                <a:spcPct val="160000"/>
              </a:lnSpc>
            </a:pPr>
            <a:r>
              <a:rPr kumimoji="1" lang="ru-RU" altLang="ja-JP" sz="1400" dirty="0">
                <a:solidFill>
                  <a:prstClr val="white"/>
                </a:solidFill>
                <a:latin typeface="+mj-lt"/>
              </a:rPr>
              <a:t>и Организации Объединенных Наций.</a:t>
            </a:r>
            <a:endParaRPr kumimoji="1" lang="en-US" altLang="ja-JP" sz="1400" dirty="0">
              <a:solidFill>
                <a:prstClr val="white"/>
              </a:solidFill>
              <a:latin typeface="+mj-lt"/>
            </a:endParaRPr>
          </a:p>
          <a:p>
            <a:endParaRPr lang="en-US" altLang="ja-JP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736837" y="791062"/>
            <a:ext cx="3583628" cy="2446053"/>
          </a:xfrm>
        </p:spPr>
        <p:txBody>
          <a:bodyPr/>
          <a:lstStyle/>
          <a:p>
            <a:pPr algn="l"/>
            <a:r>
              <a:rPr lang="ru-RU" altLang="ja-JP" dirty="0">
                <a:latin typeface="Gidole"/>
              </a:rPr>
              <a:t>Организации во всем мире используют наши базы данных для целей трансфертного ценообразования, налоговых и юридических целей, оценки</a:t>
            </a:r>
            <a:r>
              <a:rPr lang="en-GB" altLang="ja-JP" dirty="0">
                <a:latin typeface="Gidole"/>
              </a:rPr>
              <a:t> </a:t>
            </a:r>
            <a:r>
              <a:rPr lang="ru-RU" altLang="ja-JP" dirty="0">
                <a:latin typeface="Gidole"/>
              </a:rPr>
              <a:t>и бенчмаркинга. </a:t>
            </a:r>
            <a:endParaRPr lang="en-US" altLang="ja-JP" dirty="0">
              <a:latin typeface="Gidole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2909CF0-CFE8-4158-9B01-EA3CA5CD07B3}"/>
              </a:ext>
            </a:extLst>
          </p:cNvPr>
          <p:cNvSpPr txBox="1">
            <a:spLocks/>
          </p:cNvSpPr>
          <p:nvPr/>
        </p:nvSpPr>
        <p:spPr>
          <a:xfrm>
            <a:off x="9624113" y="6411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4AD89C-DF1E-4948-B597-5DD47B34A9CA}" type="slidenum">
              <a:rPr kumimoji="1" lang="ja-JP" altLang="en-US" smtClean="0">
                <a:solidFill>
                  <a:schemeClr val="bg2"/>
                </a:solidFill>
              </a:rPr>
              <a:pPr algn="r"/>
              <a:t>2</a:t>
            </a:fld>
            <a:endParaRPr kumimoji="1" lang="ja-JP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51"/>
    </mc:Choice>
    <mc:Fallback xmlns="">
      <p:transition advTm="475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C870F4C-6B09-42A4-AA84-3EFEEB7A01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70" y="0"/>
            <a:ext cx="8378890" cy="68580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73CA1B-23B7-4088-8370-C915F6744CF9}"/>
              </a:ext>
            </a:extLst>
          </p:cNvPr>
          <p:cNvSpPr/>
          <p:nvPr/>
        </p:nvSpPr>
        <p:spPr>
          <a:xfrm rot="16200000">
            <a:off x="2598416" y="-2595154"/>
            <a:ext cx="7001692" cy="12192001"/>
          </a:xfrm>
          <a:prstGeom prst="rect">
            <a:avLst/>
          </a:prstGeom>
          <a:gradFill>
            <a:gsLst>
              <a:gs pos="30000">
                <a:srgbClr val="FBFCFE"/>
              </a:gs>
              <a:gs pos="46000">
                <a:schemeClr val="accent1">
                  <a:lumMod val="5000"/>
                  <a:lumOff val="95000"/>
                  <a:alpha val="30000"/>
                </a:schemeClr>
              </a:gs>
              <a:gs pos="81000">
                <a:schemeClr val="bg1"/>
              </a:gs>
              <a:gs pos="63000">
                <a:schemeClr val="bg1">
                  <a:alpha val="7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8ABBE2-1312-41EB-885C-9F677C89B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42828" y="412110"/>
            <a:ext cx="4134388" cy="6357628"/>
          </a:xfrm>
        </p:spPr>
        <p:txBody>
          <a:bodyPr numCol="2"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Service type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Service recipient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Recipients activities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Service provider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Providers activities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Service description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Geographical scope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Agreement date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Effective date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Cessation date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Duration terms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Exclusivity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Fee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Base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Fee type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Fee summary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Other payments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Remuneration details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Document title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Links to original sources</a:t>
            </a:r>
            <a:endParaRPr lang="en-US" sz="12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61AEE-1737-4AE2-843E-98596EAD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02" y="2584654"/>
            <a:ext cx="3922787" cy="201253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40566D"/>
                </a:solidFill>
                <a:latin typeface="Gidole"/>
              </a:rPr>
              <a:t>Факторы сравнения данных по платежам за услуги</a:t>
            </a:r>
            <a:br>
              <a:rPr lang="ru-RU" sz="4000" dirty="0">
                <a:solidFill>
                  <a:srgbClr val="40566D"/>
                </a:solidFill>
                <a:latin typeface="Gidole"/>
              </a:rPr>
            </a:br>
            <a:endParaRPr lang="en-US" sz="4000" dirty="0">
              <a:solidFill>
                <a:srgbClr val="40566D"/>
              </a:solidFill>
              <a:latin typeface="Gidole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4137DBA-7ADE-446B-ADF2-5912A6AA1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2034" y="6354444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>
                <a:solidFill>
                  <a:schemeClr val="bg2">
                    <a:lumMod val="75000"/>
                  </a:schemeClr>
                </a:solidFill>
              </a:rPr>
              <a:pPr/>
              <a:t>20</a:t>
            </a:fld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71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45471" y="3467931"/>
            <a:ext cx="9658350" cy="292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60000"/>
              </a:lnSpc>
              <a:defRPr sz="3400" b="1" cap="all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391" dirty="0"/>
              <a:t>I. </a:t>
            </a:r>
            <a:r>
              <a:rPr sz="2391" dirty="0"/>
              <a:t>Royalty</a:t>
            </a:r>
            <a:r>
              <a:rPr lang="lt-LT" sz="2391" dirty="0"/>
              <a:t> </a:t>
            </a:r>
            <a:r>
              <a:rPr lang="en-US" sz="2391" dirty="0"/>
              <a:t>RATES</a:t>
            </a:r>
            <a:endParaRPr sz="2391" dirty="0"/>
          </a:p>
        </p:txBody>
      </p:sp>
      <p:sp>
        <p:nvSpPr>
          <p:cNvPr id="130" name="Shape 130"/>
          <p:cNvSpPr/>
          <p:nvPr/>
        </p:nvSpPr>
        <p:spPr>
          <a:xfrm>
            <a:off x="2096312" y="3836779"/>
            <a:ext cx="8177970" cy="59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US" sz="2812" b="1" dirty="0"/>
          </a:p>
        </p:txBody>
      </p:sp>
      <p:sp>
        <p:nvSpPr>
          <p:cNvPr id="151" name="Shape 151"/>
          <p:cNvSpPr/>
          <p:nvPr/>
        </p:nvSpPr>
        <p:spPr>
          <a:xfrm>
            <a:off x="5574710" y="6556296"/>
            <a:ext cx="126797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120000"/>
              </a:lnSpc>
              <a:defRPr sz="1500">
                <a:solidFill>
                  <a:srgbClr val="FFFFFF"/>
                </a:solidFill>
              </a:defRPr>
            </a:lvl1pPr>
          </a:lstStyle>
          <a:p>
            <a:r>
              <a:rPr sz="1055" dirty="0"/>
              <a:t>© 201</a:t>
            </a:r>
            <a:r>
              <a:rPr lang="lt-LT" sz="1055" dirty="0"/>
              <a:t>8</a:t>
            </a:r>
            <a:r>
              <a:rPr sz="1055" dirty="0"/>
              <a:t> RoyaltyRange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7783" y="347103"/>
            <a:ext cx="3611394" cy="3317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1687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D5B152D3-13FE-4AF9-833D-666519A72D9D}"/>
              </a:ext>
            </a:extLst>
          </p:cNvPr>
          <p:cNvSpPr txBox="1">
            <a:spLocks/>
          </p:cNvSpPr>
          <p:nvPr/>
        </p:nvSpPr>
        <p:spPr>
          <a:xfrm>
            <a:off x="445056" y="2415685"/>
            <a:ext cx="3499900" cy="2012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en-US" altLang="ja-JP" dirty="0">
              <a:solidFill>
                <a:schemeClr val="bg1"/>
              </a:solidFill>
              <a:latin typeface="Gidole"/>
            </a:endParaRP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64461AEE-1737-4AE2-843E-98596EAD95D3}"/>
              </a:ext>
            </a:extLst>
          </p:cNvPr>
          <p:cNvSpPr txBox="1">
            <a:spLocks/>
          </p:cNvSpPr>
          <p:nvPr/>
        </p:nvSpPr>
        <p:spPr>
          <a:xfrm>
            <a:off x="368696" y="2525575"/>
            <a:ext cx="2215113" cy="14807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ru-RU" sz="2800" dirty="0">
                <a:solidFill>
                  <a:schemeClr val="tx2"/>
                </a:solidFill>
                <a:latin typeface="Gidole"/>
              </a:rPr>
              <a:t>Виды соглашений на оказание услуг</a:t>
            </a:r>
            <a:endParaRPr lang="en-US" sz="2800" dirty="0">
              <a:latin typeface="Gidole"/>
            </a:endParaRPr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B696F9F9-4411-4456-B262-BDCCCA9D52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003845"/>
              </p:ext>
            </p:extLst>
          </p:nvPr>
        </p:nvGraphicFramePr>
        <p:xfrm>
          <a:off x="2652507" y="264904"/>
          <a:ext cx="9273031" cy="631410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43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1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4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2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Helvetica Light"/>
                        </a:rPr>
                        <a:t>Types of agreement:</a:t>
                      </a:r>
                    </a:p>
                  </a:txBody>
                  <a:tcPr marL="869" marR="869" marT="86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Helvetica Light"/>
                        </a:rPr>
                        <a:t>Fee type:</a:t>
                      </a:r>
                    </a:p>
                  </a:txBody>
                  <a:tcPr marL="869" marR="869" marT="86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Helvetica Light"/>
                        </a:rPr>
                        <a:t>Fee base:</a:t>
                      </a:r>
                    </a:p>
                  </a:txBody>
                  <a:tcPr marL="869" marR="869" marT="86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Helvetica Light"/>
                        </a:rPr>
                        <a:t>Industries:</a:t>
                      </a:r>
                    </a:p>
                  </a:txBody>
                  <a:tcPr marL="869" marR="869" marT="86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Accounting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Acquisition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Labor administration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Acquisition expense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Airport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Administrative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Advisory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Leasing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Adjusted invested asset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Apparel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Advertising distribution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Agency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Management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Aggregate net asset value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Banking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Advisory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Architect's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Marketing support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Aggregate net income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Chemical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Agency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Asset management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Merchant goods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Amount of placed bond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Cosmetics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Architectural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Augmentation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NOI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Average market value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Ecology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Asset management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Base management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Operations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Construction cost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Electronics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Broker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Bonus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Origination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Contract sales price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Energy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Buying agency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Brokerage commission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Oversight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Cost of investment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Engineering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Building construction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Buying commission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Percentage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Cost of work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Food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Construction management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Closeout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Performance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EBITDA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Healthcare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Construction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Commercial management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Placing commission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Excess cash flow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Hospitality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Consulting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Commission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Property acquisition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Financing amount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Information technology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Distribution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Compensation for basic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Property management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F.O.B. price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Insurance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Executive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Construction management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Quarterly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Funding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Loan brokerage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Financial advisory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Construction services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Real estate commission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cash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Logistics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Investment banking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Contractor's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Redevelopment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equity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Mining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Investment management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Corporate overhead reimbursement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Referral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income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Railway transport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Leases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Data center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Sales commission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invoice value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Real estate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Management consulting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Debt financing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Search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loan amount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REIT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503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Management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Development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Servicing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proceeds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Telecommunications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Placing agency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Disposition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Solicitation commission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profit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Waste management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Procurement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Early start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Subscription processing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rent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Property management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Excess inventory commission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Success fee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revenue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Reinsurance brokerage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Expense reimbursement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Supplier variance commission 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sale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Reseller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Gross written premium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Sales agency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FF&amp;E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Lease payment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Solicitation agency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Financing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Net asset value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Sourcing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Finder's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Net billing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Technical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Import agent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Net invoice price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Technology outsourcing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Incentive management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Net receipt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82768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Underwriting services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Initial administration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Net sale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Installation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Operating cash flow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77993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Investment management fee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r>
                        <a:rPr lang="en-US" sz="9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Real estate commission</a:t>
                      </a: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l" fontAlgn="b"/>
                      <a:endParaRPr lang="en-US" sz="9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9" marR="869" marT="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140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C870F4C-6B09-42A4-AA84-3EFEEB7A01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05" y="0"/>
            <a:ext cx="7093666" cy="68580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73CA1B-23B7-4088-8370-C915F6744CF9}"/>
              </a:ext>
            </a:extLst>
          </p:cNvPr>
          <p:cNvSpPr/>
          <p:nvPr/>
        </p:nvSpPr>
        <p:spPr>
          <a:xfrm rot="16200000">
            <a:off x="2573381" y="-2573385"/>
            <a:ext cx="7045237" cy="12192000"/>
          </a:xfrm>
          <a:prstGeom prst="rect">
            <a:avLst/>
          </a:prstGeom>
          <a:gradFill>
            <a:gsLst>
              <a:gs pos="19000">
                <a:srgbClr val="FBFCFE"/>
              </a:gs>
              <a:gs pos="38000">
                <a:schemeClr val="accent1">
                  <a:lumMod val="5000"/>
                  <a:lumOff val="95000"/>
                  <a:alpha val="38000"/>
                </a:schemeClr>
              </a:gs>
              <a:gs pos="68000">
                <a:schemeClr val="bg1"/>
              </a:gs>
              <a:gs pos="48000">
                <a:schemeClr val="bg1">
                  <a:alpha val="1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8ABBE2-1312-41EB-885C-9F677C89B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0695" y="816981"/>
            <a:ext cx="4254131" cy="5067181"/>
          </a:xfrm>
        </p:spPr>
        <p:txBody>
          <a:bodyPr numCol="1"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Keywords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NACE industrial classification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SIC industrial classification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Service type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Geographical scope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Term of agreement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Search by the parties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Base type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Fee rate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Fee type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Exclusivity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Full-text search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Boolean search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61AEE-1737-4AE2-843E-98596EAD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30" y="2499751"/>
            <a:ext cx="3981610" cy="201253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2"/>
                </a:solidFill>
                <a:latin typeface="Gidole"/>
              </a:rPr>
              <a:t>Фильтры для поиска в базе данных по платежам за услуги</a:t>
            </a:r>
            <a:endParaRPr lang="en-US" sz="4000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2C51BD9-AD37-4C62-B3B3-292E95C00A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14981" y="6375090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>
                <a:solidFill>
                  <a:schemeClr val="bg2">
                    <a:lumMod val="75000"/>
                  </a:schemeClr>
                </a:solidFill>
              </a:rPr>
              <a:pPr/>
              <a:t>22</a:t>
            </a:fld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61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DE07AF-9D82-4ACA-9D34-9BE37EDDEB80}"/>
              </a:ext>
            </a:extLst>
          </p:cNvPr>
          <p:cNvSpPr/>
          <p:nvPr/>
        </p:nvSpPr>
        <p:spPr>
          <a:xfrm>
            <a:off x="-12630" y="1"/>
            <a:ext cx="4362957" cy="6858000"/>
          </a:xfrm>
          <a:prstGeom prst="rect">
            <a:avLst/>
          </a:prstGeom>
          <a:solidFill>
            <a:srgbClr val="405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altLang="ja-JP" sz="1400" dirty="0">
                <a:latin typeface="+mj-lt"/>
              </a:rPr>
              <a:t>Мы проводим поиск в нашей базе данных от имени наших клиентов. Клиенты оплачивают данные на разовой основе.</a:t>
            </a:r>
            <a:endParaRPr lang="en-US" altLang="ja-JP" sz="1400" dirty="0">
              <a:latin typeface="+mj-lt"/>
            </a:endParaRPr>
          </a:p>
          <a:p>
            <a:endParaRPr kumimoji="1" lang="ja-JP" alt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ru-RU" altLang="ja-JP" dirty="0">
                <a:latin typeface="Gidole"/>
              </a:rPr>
              <a:t>Поиск</a:t>
            </a:r>
            <a:endParaRPr kumimoji="1" lang="ja-JP" altLang="en-US" dirty="0">
              <a:latin typeface="Gidole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6096000" y="3006571"/>
            <a:ext cx="4627418" cy="947613"/>
          </a:xfrm>
        </p:spPr>
        <p:txBody>
          <a:bodyPr>
            <a:noAutofit/>
          </a:bodyPr>
          <a:lstStyle/>
          <a:p>
            <a:r>
              <a:rPr kumimoji="1" lang="ru-RU" altLang="ja-JP" sz="1400" dirty="0">
                <a:latin typeface="+mj-lt"/>
              </a:rPr>
              <a:t>Наше исследование бенчмаркинг представляет собой подробное сравнение общедоступной информации о ставках роялти, платежах по услугам и процентных ставках по кредитам, которое помогает определить диапазон рыночных ставок по принципу «вытянутой руки» для конкретных товаров или услуг.</a:t>
            </a:r>
            <a:endParaRPr kumimoji="1" lang="ja-JP" altLang="en-US" sz="1400" dirty="0">
              <a:latin typeface="+mj-lt"/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6"/>
          </p:nvPr>
        </p:nvSpPr>
        <p:spPr>
          <a:xfrm>
            <a:off x="6096000" y="2567012"/>
            <a:ext cx="4080933" cy="390888"/>
          </a:xfrm>
        </p:spPr>
        <p:txBody>
          <a:bodyPr/>
          <a:lstStyle/>
          <a:p>
            <a:r>
              <a:rPr kumimoji="1" lang="ru-RU" altLang="ja-JP" dirty="0">
                <a:latin typeface="Gidole"/>
              </a:rPr>
              <a:t>Исследование бенчмаркинг</a:t>
            </a:r>
            <a:endParaRPr kumimoji="1" lang="ja-JP" altLang="en-US" dirty="0">
              <a:latin typeface="Gidole"/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ru-RU" altLang="ja-JP" sz="1400" dirty="0">
                <a:latin typeface="+mj-lt"/>
              </a:rPr>
              <a:t>Мы предоставляем услуги исследований для конкретных индустрий и стратегий поиска.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ru-RU" altLang="ja-JP" dirty="0">
                <a:latin typeface="Gidole"/>
              </a:rPr>
              <a:t>Исследование и сбор данных</a:t>
            </a:r>
            <a:endParaRPr kumimoji="1" lang="ja-JP" altLang="en-US" dirty="0">
              <a:latin typeface="Gidole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665358" y="2067480"/>
            <a:ext cx="3397541" cy="2012539"/>
          </a:xfrm>
        </p:spPr>
        <p:txBody>
          <a:bodyPr>
            <a:normAutofit/>
          </a:bodyPr>
          <a:lstStyle/>
          <a:p>
            <a:pPr algn="l"/>
            <a:r>
              <a:rPr kumimoji="1" lang="ru-RU" altLang="ja-JP" sz="3200" dirty="0">
                <a:latin typeface="+mn-lt"/>
              </a:rPr>
              <a:t>Наши дополнительные услуги</a:t>
            </a:r>
            <a:endParaRPr kumimoji="1" lang="ja-JP" altLang="en-US" sz="3200" dirty="0">
              <a:latin typeface="+mn-lt"/>
            </a:endParaRP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E21A0E09-3902-4298-8D2C-7943718D946E}"/>
              </a:ext>
            </a:extLst>
          </p:cNvPr>
          <p:cNvSpPr txBox="1">
            <a:spLocks/>
          </p:cNvSpPr>
          <p:nvPr/>
        </p:nvSpPr>
        <p:spPr>
          <a:xfrm>
            <a:off x="665358" y="3868879"/>
            <a:ext cx="2812472" cy="947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6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ja-JP" sz="1600" dirty="0">
                <a:solidFill>
                  <a:schemeClr val="bg1"/>
                </a:solidFill>
                <a:latin typeface="+mj-lt"/>
              </a:rPr>
              <a:t>Для всех трех баз данных мы предоставляем следующие услуги:</a:t>
            </a:r>
            <a:endParaRPr lang="en-US" altLang="ja-JP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028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40"/>
    </mc:Choice>
    <mc:Fallback xmlns="">
      <p:transition advTm="664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8E7AF3-7BE2-4BF2-9C93-02933F85B5F8}"/>
              </a:ext>
            </a:extLst>
          </p:cNvPr>
          <p:cNvSpPr/>
          <p:nvPr/>
        </p:nvSpPr>
        <p:spPr>
          <a:xfrm>
            <a:off x="7374996" y="2997179"/>
            <a:ext cx="4402476" cy="3029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469237" y="831294"/>
            <a:ext cx="3780400" cy="1874828"/>
          </a:xfrm>
        </p:spPr>
        <p:txBody>
          <a:bodyPr/>
          <a:lstStyle/>
          <a:p>
            <a:r>
              <a:rPr kumimoji="1" lang="ru-RU" altLang="ja-JP" dirty="0">
                <a:solidFill>
                  <a:schemeClr val="tx2"/>
                </a:solidFill>
                <a:latin typeface="Gidole"/>
              </a:rPr>
              <a:t>Запрос услуги</a:t>
            </a:r>
            <a:endParaRPr kumimoji="1" lang="ja-JP" altLang="en-US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458076" y="2938627"/>
            <a:ext cx="4177454" cy="2667846"/>
          </a:xfrm>
        </p:spPr>
        <p:txBody>
          <a:bodyPr>
            <a:normAutofit/>
          </a:bodyPr>
          <a:lstStyle/>
          <a:p>
            <a:r>
              <a:rPr kumimoji="1" lang="ru-RU" altLang="ja-JP" sz="1400" dirty="0">
                <a:solidFill>
                  <a:schemeClr val="tx2"/>
                </a:solidFill>
                <a:latin typeface="+mj-lt"/>
              </a:rPr>
              <a:t>Запросы обычно отправляются через наш веб-сайт. Полученные запросы назначаются определенным людям в нашей команде продаж для обеспечения наиболее внимательного и личного обслуживания.</a:t>
            </a:r>
          </a:p>
          <a:p>
            <a:endParaRPr kumimoji="1" lang="ru-RU" altLang="ja-JP" sz="1400" dirty="0">
              <a:solidFill>
                <a:schemeClr val="tx2"/>
              </a:solidFill>
              <a:latin typeface="+mj-lt"/>
            </a:endParaRPr>
          </a:p>
          <a:p>
            <a:r>
              <a:rPr kumimoji="1" lang="ru-RU" altLang="ja-JP" sz="1400" dirty="0">
                <a:solidFill>
                  <a:schemeClr val="tx2"/>
                </a:solidFill>
                <a:latin typeface="+mj-lt"/>
              </a:rPr>
              <a:t>Несмотря на то, что продажи в основном проводятся через онлайн-общение, мы получаем удовольствие от звонков и встреч с нашими клиентами.</a:t>
            </a:r>
            <a:endParaRPr kumimoji="1" lang="ja-JP" alt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30750A-AF1E-44A3-9F69-78AD2B1426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8" b="14388"/>
          <a:stretch>
            <a:fillRect/>
          </a:stretch>
        </p:blipFill>
        <p:spPr/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A70A56-DE11-4C8B-A4A3-24991B1F520B}"/>
              </a:ext>
            </a:extLst>
          </p:cNvPr>
          <p:cNvCxnSpPr>
            <a:cxnSpLocks/>
          </p:cNvCxnSpPr>
          <p:nvPr/>
        </p:nvCxnSpPr>
        <p:spPr>
          <a:xfrm>
            <a:off x="7527636" y="2706122"/>
            <a:ext cx="466436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DD6642-2F8B-4C01-91C7-F3F46B55EFD6}"/>
              </a:ext>
            </a:extLst>
          </p:cNvPr>
          <p:cNvSpPr/>
          <p:nvPr/>
        </p:nvSpPr>
        <p:spPr>
          <a:xfrm>
            <a:off x="11777472" y="3283131"/>
            <a:ext cx="492905" cy="409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18"/>
    </mc:Choice>
    <mc:Fallback xmlns="">
      <p:transition advTm="351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058D03-1BCD-4091-8C1D-817021F1F87B}"/>
              </a:ext>
            </a:extLst>
          </p:cNvPr>
          <p:cNvSpPr/>
          <p:nvPr/>
        </p:nvSpPr>
        <p:spPr>
          <a:xfrm>
            <a:off x="-12630" y="-2067"/>
            <a:ext cx="12204630" cy="6858529"/>
          </a:xfrm>
          <a:prstGeom prst="rect">
            <a:avLst/>
          </a:prstGeom>
          <a:solidFill>
            <a:srgbClr val="405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06C883A-1315-454F-BC01-45B595AF3A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7378" r="5642"/>
          <a:stretch/>
        </p:blipFill>
        <p:spPr>
          <a:xfrm>
            <a:off x="3385970" y="4208107"/>
            <a:ext cx="5420060" cy="2649893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5D3A421-524B-445C-90F0-0517E169BC8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0" t="2725" r="31298" b="980"/>
          <a:stretch/>
        </p:blipFill>
        <p:spPr>
          <a:xfrm>
            <a:off x="3385969" y="0"/>
            <a:ext cx="2544000" cy="4124131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5AA2EE5-8645-407A-9F6C-3481FE40208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5921" r="32264"/>
          <a:stretch/>
        </p:blipFill>
        <p:spPr>
          <a:xfrm>
            <a:off x="6042877" y="1"/>
            <a:ext cx="2763152" cy="4124132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7D4887-339D-4F15-AC90-2D9AE68ADE77}"/>
              </a:ext>
            </a:extLst>
          </p:cNvPr>
          <p:cNvSpPr/>
          <p:nvPr/>
        </p:nvSpPr>
        <p:spPr>
          <a:xfrm rot="16200000">
            <a:off x="1206223" y="-1208291"/>
            <a:ext cx="6860059" cy="9272506"/>
          </a:xfrm>
          <a:prstGeom prst="rect">
            <a:avLst/>
          </a:prstGeom>
          <a:gradFill>
            <a:gsLst>
              <a:gs pos="53000">
                <a:srgbClr val="44546A">
                  <a:alpha val="57000"/>
                </a:srgbClr>
              </a:gs>
              <a:gs pos="91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70201" y="3553083"/>
            <a:ext cx="2431721" cy="901954"/>
          </a:xfrm>
        </p:spPr>
        <p:txBody>
          <a:bodyPr>
            <a:normAutofit/>
          </a:bodyPr>
          <a:lstStyle/>
          <a:p>
            <a:pPr algn="l"/>
            <a:r>
              <a:rPr kumimoji="1" lang="ru-RU" altLang="ja-JP" sz="1400" dirty="0">
                <a:latin typeface="+mj-lt"/>
              </a:rPr>
              <a:t>Офисы компании расположены в США, Великобритании и Бельгии.</a:t>
            </a:r>
            <a:endParaRPr kumimoji="1" lang="ja-JP" altLang="en-US" sz="1400" dirty="0"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3A6674-5766-46CF-ACEB-CC4155E0D24C}"/>
              </a:ext>
            </a:extLst>
          </p:cNvPr>
          <p:cNvCxnSpPr>
            <a:cxnSpLocks/>
          </p:cNvCxnSpPr>
          <p:nvPr/>
        </p:nvCxnSpPr>
        <p:spPr>
          <a:xfrm>
            <a:off x="454096" y="3427198"/>
            <a:ext cx="25375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0202" y="1025773"/>
            <a:ext cx="4238171" cy="2317449"/>
          </a:xfrm>
        </p:spPr>
        <p:txBody>
          <a:bodyPr/>
          <a:lstStyle/>
          <a:p>
            <a:r>
              <a:rPr kumimoji="1" lang="ru-RU" altLang="ja-JP" dirty="0"/>
              <a:t>Наш </a:t>
            </a:r>
            <a:br>
              <a:rPr kumimoji="1" lang="ru-RU" altLang="ja-JP" dirty="0"/>
            </a:br>
            <a:r>
              <a:rPr kumimoji="1" lang="ru-RU" altLang="ja-JP" dirty="0"/>
              <a:t>глобальный охват</a:t>
            </a:r>
            <a:endParaRPr kumimoji="1" lang="ja-JP" alt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3C54C2-089A-400F-A376-7B7980FE3E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3" t="1224" r="45184" b="10136"/>
          <a:stretch/>
        </p:blipFill>
        <p:spPr>
          <a:xfrm>
            <a:off x="5929969" y="779107"/>
            <a:ext cx="6262031" cy="60773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EFC2EC-F319-404E-8ABC-E6D4EFC95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50" y="2600373"/>
            <a:ext cx="305311" cy="435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281F36-95C3-455D-8524-C36C6F540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046" y="2164963"/>
            <a:ext cx="305311" cy="4352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612754-D808-44AA-8658-CF2453373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564" y="2253565"/>
            <a:ext cx="305311" cy="4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8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24"/>
    </mc:Choice>
    <mc:Fallback xmlns="">
      <p:transition advTm="602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8492B73-F29E-477A-9C60-97CED1FE7F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" b="28752"/>
          <a:stretch/>
        </p:blipFill>
        <p:spPr>
          <a:xfrm>
            <a:off x="0" y="0"/>
            <a:ext cx="12192000" cy="4199021"/>
          </a:xfrm>
        </p:spPr>
      </p:pic>
      <p:sp>
        <p:nvSpPr>
          <p:cNvPr id="26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1546615" y="5528270"/>
            <a:ext cx="9098770" cy="390888"/>
          </a:xfrm>
        </p:spPr>
        <p:txBody>
          <a:bodyPr>
            <a:noAutofit/>
          </a:bodyPr>
          <a:lstStyle/>
          <a:p>
            <a:r>
              <a:rPr kumimoji="1" lang="ru-RU" altLang="ja-JP" sz="3200" dirty="0">
                <a:solidFill>
                  <a:srgbClr val="4056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Если каждый двигается вперед вместе, успех определенно будет следовать!</a:t>
            </a:r>
            <a:endParaRPr kumimoji="1" lang="ja-JP" altLang="en-US" sz="3200" dirty="0">
              <a:solidFill>
                <a:srgbClr val="4056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295400" y="3293951"/>
            <a:ext cx="9601200" cy="905070"/>
          </a:xfrm>
        </p:spPr>
        <p:txBody>
          <a:bodyPr>
            <a:normAutofit/>
          </a:bodyPr>
          <a:lstStyle/>
          <a:p>
            <a:r>
              <a:rPr lang="ru-RU" altLang="ja-JP" dirty="0"/>
              <a:t>Наша команда продаж и поддержки клиентов</a:t>
            </a:r>
            <a:endParaRPr kumimoji="1" lang="ja-JP" alt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F5FC800-B57A-4281-9119-C14870CC39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80384" y="6356350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z="1200" smtClean="0">
                <a:solidFill>
                  <a:schemeClr val="bg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pPr/>
              <a:t>26</a:t>
            </a:fld>
            <a:endParaRPr kumimoji="1" lang="ja-JP" altLang="en-US" sz="1200" dirty="0">
              <a:solidFill>
                <a:schemeClr val="bg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3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411"/>
    </mc:Choice>
    <mc:Fallback xmlns="">
      <p:transition advTm="641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1C2CE778-2EFC-4F88-9FEB-2140E600873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71" y="320235"/>
            <a:ext cx="1277354" cy="1243007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51BDF92-8A71-4121-8FAF-0D7BFA1504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3719" y="738286"/>
            <a:ext cx="7127377" cy="1089223"/>
          </a:xfrm>
        </p:spPr>
        <p:txBody>
          <a:bodyPr>
            <a:noAutofit/>
          </a:bodyPr>
          <a:lstStyle/>
          <a:p>
            <a:pPr algn="l"/>
            <a:r>
              <a:rPr lang="en-US" sz="1200" dirty="0">
                <a:latin typeface="+mj-lt"/>
              </a:rPr>
              <a:t>Kris </a:t>
            </a:r>
            <a:r>
              <a:rPr lang="ru-RU" sz="1200" dirty="0">
                <a:latin typeface="+mj-lt"/>
              </a:rPr>
              <a:t>– Директор по трансфертному ценообразованию и Налоговый Юрист в Royal</a:t>
            </a:r>
            <a:r>
              <a:rPr lang="en-US" sz="1200" dirty="0">
                <a:latin typeface="+mj-lt"/>
              </a:rPr>
              <a:t>ty</a:t>
            </a:r>
            <a:r>
              <a:rPr lang="ru-RU" sz="1200" dirty="0">
                <a:latin typeface="+mj-lt"/>
              </a:rPr>
              <a:t>Range. Он обладает большим опытом в области ТЦО и специализируется на анализе трансфертных цен после введения BEPS, включая анализ РСПЗИ нематериальных активов. Ранее он был директором по ТЦО в EY Бельгия. Он имеет диплом по международному налогообложению в Королевском институте налогообложения (CIOT) в Великобритании.</a:t>
            </a:r>
            <a:endParaRPr lang="en-US" sz="1200" dirty="0">
              <a:latin typeface="+mj-l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BE8883D-35B9-4384-B9BA-BB697B1155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3718" y="583765"/>
            <a:ext cx="5548441" cy="356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ja-JP" sz="1800" dirty="0">
                <a:latin typeface="Gidole"/>
              </a:rPr>
              <a:t>Kris (Kestutis), </a:t>
            </a:r>
            <a:r>
              <a:rPr lang="ru-RU" altLang="ja-JP" sz="1800" dirty="0">
                <a:latin typeface="Gidole"/>
              </a:rPr>
              <a:t>Директор и Налоговый Юрист</a:t>
            </a:r>
            <a:endParaRPr lang="en-US" altLang="ja-JP" sz="1800" dirty="0">
              <a:latin typeface="Gidole"/>
            </a:endParaRPr>
          </a:p>
          <a:p>
            <a:endParaRPr lang="en-US" dirty="0"/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D2FDD400-80D6-4F00-BF54-E69E4188D23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9" t="33897" r="23431" b="22808"/>
          <a:stretch/>
        </p:blipFill>
        <p:spPr>
          <a:xfrm>
            <a:off x="2886652" y="1947844"/>
            <a:ext cx="1311391" cy="1277552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D0FC9AA-021A-40F3-9D9B-81F650F97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43719" y="2339483"/>
            <a:ext cx="7198847" cy="1023817"/>
          </a:xfrm>
        </p:spPr>
        <p:txBody>
          <a:bodyPr>
            <a:noAutofit/>
          </a:bodyPr>
          <a:lstStyle/>
          <a:p>
            <a:pPr algn="l"/>
            <a:r>
              <a:rPr lang="en-US" sz="1200" dirty="0" err="1">
                <a:latin typeface="+mj-lt"/>
              </a:rPr>
              <a:t>Asta</a:t>
            </a:r>
            <a:r>
              <a:rPr lang="ru-RU" sz="1200" dirty="0">
                <a:latin typeface="+mj-lt"/>
              </a:rPr>
              <a:t> - Директор Royal</a:t>
            </a:r>
            <a:r>
              <a:rPr lang="en-US" sz="1200" dirty="0">
                <a:latin typeface="+mj-lt"/>
              </a:rPr>
              <a:t>ty</a:t>
            </a:r>
            <a:r>
              <a:rPr lang="ru-RU" sz="1200" dirty="0">
                <a:latin typeface="+mj-lt"/>
              </a:rPr>
              <a:t>Range.</a:t>
            </a:r>
            <a:r>
              <a:rPr lang="lt-LT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У нее </a:t>
            </a:r>
            <a:r>
              <a:rPr lang="ru-RU" sz="1200" dirty="0">
                <a:latin typeface="+mj-lt"/>
              </a:rPr>
              <a:t>большой опыт в юридических, налоговых и финансовых сделках. </a:t>
            </a:r>
            <a:r>
              <a:rPr lang="en-US" sz="1200" dirty="0" err="1">
                <a:latin typeface="+mj-lt"/>
              </a:rPr>
              <a:t>Asta</a:t>
            </a:r>
            <a:r>
              <a:rPr lang="en-US" sz="1200" dirty="0">
                <a:latin typeface="+mj-lt"/>
              </a:rPr>
              <a:t> </a:t>
            </a:r>
            <a:r>
              <a:rPr lang="ru-RU" sz="1200" dirty="0">
                <a:latin typeface="+mj-lt"/>
              </a:rPr>
              <a:t>- юрист и много лет работала в нотариальной конторе и крупном банке. </a:t>
            </a:r>
            <a:r>
              <a:rPr lang="lt-LT" sz="1200" dirty="0">
                <a:latin typeface="+mj-lt"/>
              </a:rPr>
              <a:t>Asta </a:t>
            </a:r>
            <a:r>
              <a:rPr lang="ru-RU" sz="1200" dirty="0">
                <a:latin typeface="+mj-lt"/>
              </a:rPr>
              <a:t>работает в бельгийском офисе Royal</a:t>
            </a:r>
            <a:r>
              <a:rPr lang="en-US" sz="1200" dirty="0">
                <a:latin typeface="+mj-lt"/>
              </a:rPr>
              <a:t>ty</a:t>
            </a:r>
            <a:r>
              <a:rPr lang="ru-RU" sz="1200" dirty="0">
                <a:latin typeface="+mj-lt"/>
              </a:rPr>
              <a:t>Range.</a:t>
            </a:r>
            <a:endParaRPr lang="en-US" sz="1200" dirty="0">
              <a:latin typeface="+mj-l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D9B9629-2DAC-46B0-B3F5-1639BAAAA9E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43719" y="2215553"/>
            <a:ext cx="5675861" cy="356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ja-JP" sz="1800" dirty="0" err="1">
                <a:latin typeface="Gidole"/>
              </a:rPr>
              <a:t>Asta</a:t>
            </a:r>
            <a:r>
              <a:rPr lang="en-US" altLang="ja-JP" sz="1800" dirty="0">
                <a:latin typeface="Gidole"/>
              </a:rPr>
              <a:t>, </a:t>
            </a:r>
            <a:r>
              <a:rPr lang="ru-RU" altLang="ja-JP" sz="1800" dirty="0">
                <a:latin typeface="Gidole"/>
              </a:rPr>
              <a:t>Директор</a:t>
            </a:r>
            <a:endParaRPr lang="en-US" altLang="ja-JP" sz="1800" dirty="0">
              <a:latin typeface="Gidole"/>
            </a:endParaRPr>
          </a:p>
          <a:p>
            <a:endParaRPr lang="en-US" dirty="0"/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3A8B0597-B3C0-4357-8176-D5F2AFD8B24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0" t="33762" r="26889" b="34322"/>
          <a:stretch/>
        </p:blipFill>
        <p:spPr>
          <a:xfrm>
            <a:off x="2923077" y="3615259"/>
            <a:ext cx="1277354" cy="1277552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7C50966-5C33-4D89-9EC6-4AD56C16449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43719" y="4145629"/>
            <a:ext cx="7198847" cy="764324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200" dirty="0" err="1">
                <a:latin typeface="+mj-lt"/>
              </a:rPr>
              <a:t>Akvile</a:t>
            </a:r>
            <a:r>
              <a:rPr lang="en-US" sz="1200" dirty="0">
                <a:latin typeface="+mj-lt"/>
              </a:rPr>
              <a:t> </a:t>
            </a:r>
            <a:r>
              <a:rPr lang="ru-RU" sz="1200" dirty="0">
                <a:latin typeface="+mj-lt"/>
              </a:rPr>
              <a:t> - Директор Royal</a:t>
            </a:r>
            <a:r>
              <a:rPr lang="en-US" sz="1200" dirty="0">
                <a:latin typeface="+mj-lt"/>
              </a:rPr>
              <a:t>ty</a:t>
            </a:r>
            <a:r>
              <a:rPr lang="ru-RU" sz="1200" dirty="0">
                <a:latin typeface="+mj-lt"/>
              </a:rPr>
              <a:t>Range. Она руководит офисом в Великобритании и недавно в США.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Akvile</a:t>
            </a:r>
            <a:r>
              <a:rPr lang="en-US" sz="1200" dirty="0">
                <a:latin typeface="+mj-lt"/>
              </a:rPr>
              <a:t> </a:t>
            </a:r>
            <a:r>
              <a:rPr lang="ru-RU" sz="1200" dirty="0">
                <a:latin typeface="+mj-lt"/>
              </a:rPr>
              <a:t>занимается развитием связей с потенциальными клиентами, организацией мероприятий для компании и маркетингом. Akvile – душа команды и высоко ценится за свои организаторские способности и командные мероприятия.</a:t>
            </a:r>
            <a:endParaRPr lang="en-US" sz="1200" dirty="0">
              <a:latin typeface="+mj-lt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40F2800-793A-44A7-B676-500D550BA1B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54808" y="3583547"/>
            <a:ext cx="7270645" cy="814432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>
                <a:latin typeface="Gidole"/>
              </a:rPr>
              <a:t>Akvile</a:t>
            </a:r>
            <a:r>
              <a:rPr lang="en-US" altLang="ja-JP" sz="1800" dirty="0">
                <a:latin typeface="Gidole"/>
              </a:rPr>
              <a:t>, </a:t>
            </a:r>
            <a:r>
              <a:rPr lang="ru-RU" altLang="ja-JP" sz="1800" dirty="0">
                <a:latin typeface="Gidole"/>
              </a:rPr>
              <a:t>Директор</a:t>
            </a:r>
            <a:endParaRPr lang="en-US" altLang="ja-JP" sz="1800" dirty="0">
              <a:latin typeface="Gidole"/>
            </a:endParaRPr>
          </a:p>
          <a:p>
            <a:endParaRPr lang="en-US" sz="1800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9268AFAF-B3A7-42ED-85F5-AFD9D563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82" y="2572315"/>
            <a:ext cx="2337218" cy="2106831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ru-RU" altLang="ja-JP" sz="3600" dirty="0">
                <a:solidFill>
                  <a:srgbClr val="44546A"/>
                </a:solidFill>
                <a:latin typeface="Gidole"/>
              </a:rPr>
              <a:t>Наша команда продаж и поддержки клиентов</a:t>
            </a:r>
            <a:endParaRPr lang="en-US" sz="3600" dirty="0"/>
          </a:p>
        </p:txBody>
      </p:sp>
      <p:pic>
        <p:nvPicPr>
          <p:cNvPr id="21" name="Picture Placeholder 32">
            <a:extLst>
              <a:ext uri="{FF2B5EF4-FFF2-40B4-BE49-F238E27FC236}">
                <a16:creationId xmlns:a16="http://schemas.microsoft.com/office/drawing/2014/main" id="{1C2CE778-2EFC-4F88-9FEB-2140E600873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" b="356"/>
          <a:stretch>
            <a:fillRect/>
          </a:stretch>
        </p:blipFill>
        <p:spPr>
          <a:xfrm>
            <a:off x="2923077" y="5248576"/>
            <a:ext cx="1277354" cy="1277552"/>
          </a:xfrm>
        </p:spPr>
      </p:pic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51BDF92-8A71-4121-8FAF-0D7BFA1504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60737" y="5685111"/>
            <a:ext cx="7127377" cy="764323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1200" dirty="0">
                <a:latin typeface="+mj-lt"/>
              </a:rPr>
              <a:t>Justin</a:t>
            </a:r>
            <a:r>
              <a:rPr kumimoji="1" lang="ru-RU" altLang="ja-JP" sz="1200" dirty="0">
                <a:latin typeface="+mj-lt"/>
              </a:rPr>
              <a:t> – Менеджер Royal</a:t>
            </a:r>
            <a:r>
              <a:rPr kumimoji="1" lang="en-US" altLang="ja-JP" sz="1200" dirty="0">
                <a:latin typeface="+mj-lt"/>
              </a:rPr>
              <a:t>ty</a:t>
            </a:r>
            <a:r>
              <a:rPr kumimoji="1" lang="ru-RU" altLang="ja-JP" sz="1200" dirty="0">
                <a:latin typeface="+mj-lt"/>
              </a:rPr>
              <a:t>Range. До того, как </a:t>
            </a:r>
            <a:r>
              <a:rPr kumimoji="1" lang="en-GB" altLang="ja-JP" sz="1200" dirty="0">
                <a:latin typeface="+mj-lt"/>
              </a:rPr>
              <a:t>Justin </a:t>
            </a:r>
            <a:r>
              <a:rPr kumimoji="1" lang="ru-RU" altLang="ja-JP" sz="1200" dirty="0">
                <a:latin typeface="+mj-lt"/>
              </a:rPr>
              <a:t>присоединился к американскому офису компании, он представлял RoyalRange на мероприятиях и встречах в Италии и Швейцарии. Он активно участвует в разработке и качественном обслуживании базы данных по процентным ставкам по кредитам. Он имеет Степень Магистра в области финансов и готовится к получению сертификата дипломированного финансового аналитика (</a:t>
            </a:r>
            <a:r>
              <a:rPr kumimoji="1" lang="ru-RU" altLang="ja-JP" sz="1200" i="1" dirty="0">
                <a:latin typeface="+mj-lt"/>
              </a:rPr>
              <a:t>англ</a:t>
            </a:r>
            <a:r>
              <a:rPr kumimoji="1" lang="ru-RU" altLang="ja-JP" sz="1200" dirty="0">
                <a:latin typeface="+mj-lt"/>
              </a:rPr>
              <a:t>. CFA).</a:t>
            </a:r>
            <a:endParaRPr lang="en-US" sz="1200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BE8883D-35B9-4384-B9BA-BB697B1155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60736" y="5530590"/>
            <a:ext cx="5548441" cy="356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ja-JP" sz="1800" dirty="0">
                <a:latin typeface="Gidole"/>
              </a:rPr>
              <a:t>Justin, </a:t>
            </a:r>
            <a:r>
              <a:rPr lang="ru-RU" altLang="ja-JP" sz="1800" dirty="0">
                <a:latin typeface="Gidole"/>
              </a:rPr>
              <a:t>Менеджер</a:t>
            </a:r>
            <a:r>
              <a:rPr lang="en-US" altLang="ja-JP" sz="1800" dirty="0">
                <a:latin typeface="Gidole"/>
              </a:rPr>
              <a:t> </a:t>
            </a:r>
            <a:r>
              <a:rPr lang="ru-RU" altLang="ja-JP" sz="1800" dirty="0">
                <a:latin typeface="Gidole"/>
              </a:rPr>
              <a:t>(Нью-Йорк)</a:t>
            </a:r>
            <a:endParaRPr lang="en-US" altLang="ja-JP" sz="1800" dirty="0">
              <a:latin typeface="Gidol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47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51BDF92-8A71-4121-8FAF-0D7BFA1504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3719" y="738286"/>
            <a:ext cx="7127377" cy="764323"/>
          </a:xfrm>
        </p:spPr>
        <p:txBody>
          <a:bodyPr>
            <a:noAutofit/>
          </a:bodyPr>
          <a:lstStyle/>
          <a:p>
            <a:pPr algn="l"/>
            <a:r>
              <a:rPr lang="en-US" altLang="ja-JP" sz="1200" dirty="0">
                <a:latin typeface="+mj-lt"/>
              </a:rPr>
              <a:t>Lukas </a:t>
            </a:r>
            <a:r>
              <a:rPr lang="ru-RU" altLang="ja-JP" sz="1200" dirty="0">
                <a:latin typeface="+mj-lt"/>
              </a:rPr>
              <a:t>- Менеджер</a:t>
            </a:r>
            <a:r>
              <a:rPr lang="lt-LT" altLang="ja-JP" sz="1200" dirty="0">
                <a:latin typeface="+mj-lt"/>
              </a:rPr>
              <a:t> </a:t>
            </a:r>
            <a:r>
              <a:rPr lang="ru-RU" altLang="ja-JP" sz="1200" dirty="0">
                <a:latin typeface="+mj-lt"/>
              </a:rPr>
              <a:t>Royal</a:t>
            </a:r>
            <a:r>
              <a:rPr lang="lt-LT" altLang="ja-JP" sz="1200" dirty="0">
                <a:latin typeface="+mj-lt"/>
              </a:rPr>
              <a:t>ty</a:t>
            </a:r>
            <a:r>
              <a:rPr lang="ru-RU" altLang="ja-JP" sz="1200" dirty="0">
                <a:latin typeface="+mj-lt"/>
              </a:rPr>
              <a:t>Range в офисе в Лондоне. Он имеет степень Магистра Европейского права в Университете Радбуда (Нидерланды). Работая в качестве исследователя платформ для услуг библиотеки, Lukas имеет репутацию обеспечения высококачественных решений по управлению данными для клиентов.</a:t>
            </a:r>
            <a:endParaRPr lang="en-US" sz="1200" dirty="0">
              <a:latin typeface="+mj-l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BE8883D-35B9-4384-B9BA-BB697B1155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3718" y="583765"/>
            <a:ext cx="5548441" cy="356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ja-JP" sz="1800" dirty="0">
                <a:latin typeface="Gidole"/>
              </a:rPr>
              <a:t>Lukas, </a:t>
            </a:r>
            <a:r>
              <a:rPr lang="ru-RU" altLang="ja-JP" sz="1800" dirty="0">
                <a:latin typeface="Gidole"/>
              </a:rPr>
              <a:t>Менеджер</a:t>
            </a:r>
            <a:r>
              <a:rPr kumimoji="1" lang="en-US" altLang="ja-JP" sz="1800" dirty="0">
                <a:latin typeface="Gidole"/>
              </a:rPr>
              <a:t> </a:t>
            </a:r>
            <a:r>
              <a:rPr kumimoji="1" lang="ru-RU" altLang="ja-JP" sz="1800" dirty="0">
                <a:latin typeface="Gidole"/>
              </a:rPr>
              <a:t>(Европа)</a:t>
            </a:r>
          </a:p>
          <a:p>
            <a:pPr algn="l"/>
            <a:endParaRPr kumimoji="1" lang="ja-JP" altLang="en-US" sz="1800" dirty="0">
              <a:latin typeface="Gidole"/>
            </a:endParaRP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D2FDD400-80D6-4F00-BF54-E69E4188D23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r="2789"/>
          <a:stretch>
            <a:fillRect/>
          </a:stretch>
        </p:blipFill>
        <p:spPr>
          <a:xfrm>
            <a:off x="2903671" y="1958457"/>
            <a:ext cx="1277354" cy="1277552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D0FC9AA-021A-40F3-9D9B-81F650F97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43719" y="2339483"/>
            <a:ext cx="7198847" cy="1023817"/>
          </a:xfrm>
        </p:spPr>
        <p:txBody>
          <a:bodyPr>
            <a:noAutofit/>
          </a:bodyPr>
          <a:lstStyle/>
          <a:p>
            <a:pPr algn="l"/>
            <a:r>
              <a:rPr lang="en-US" altLang="ja-JP" sz="1200" dirty="0">
                <a:latin typeface="+mj-lt"/>
              </a:rPr>
              <a:t>Anna - </a:t>
            </a:r>
            <a:r>
              <a:rPr lang="ru-RU" altLang="ja-JP" sz="1200" dirty="0">
                <a:latin typeface="+mj-lt"/>
              </a:rPr>
              <a:t>Менеджер Royal</a:t>
            </a:r>
            <a:r>
              <a:rPr lang="en-US" altLang="ja-JP" sz="1200" dirty="0">
                <a:latin typeface="+mj-lt"/>
              </a:rPr>
              <a:t>ty</a:t>
            </a:r>
            <a:r>
              <a:rPr lang="ru-RU" altLang="ja-JP" sz="1200" dirty="0">
                <a:latin typeface="+mj-lt"/>
              </a:rPr>
              <a:t>Range в офисе в Лондоне. Она имеет степень Магистра в области международного права и права Европейского союза и  фокусирует свои научные интересы на юридических аспектах трансфертного ценообразования. </a:t>
            </a:r>
            <a:r>
              <a:rPr lang="lt-LT" altLang="ja-JP" sz="1200" dirty="0">
                <a:latin typeface="+mj-lt"/>
              </a:rPr>
              <a:t>Anna</a:t>
            </a:r>
            <a:r>
              <a:rPr lang="ru-RU" altLang="ja-JP" sz="1200" dirty="0">
                <a:latin typeface="+mj-lt"/>
              </a:rPr>
              <a:t> возглавляет департамент, работающий с базой данных по кредитным соглашениям, а также ответственна за сбор и анализ данных по кредитным сделкам. </a:t>
            </a:r>
            <a:r>
              <a:rPr lang="lt-LT" altLang="ja-JP" sz="1200" dirty="0">
                <a:latin typeface="+mj-lt"/>
              </a:rPr>
              <a:t>Anna</a:t>
            </a:r>
            <a:r>
              <a:rPr lang="ru-RU" altLang="ja-JP" sz="1200" dirty="0">
                <a:latin typeface="+mj-lt"/>
              </a:rPr>
              <a:t> также играет ключевую роль в развитии клиентского портфеля компании в Центральной и Восточной Европе.</a:t>
            </a:r>
            <a:endParaRPr lang="en-US" sz="12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D9B9629-2DAC-46B0-B3F5-1639BAAAA9E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43719" y="2215553"/>
            <a:ext cx="5675861" cy="356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ja-JP" sz="1800" dirty="0">
                <a:latin typeface="Gidole"/>
              </a:rPr>
              <a:t>Anna, </a:t>
            </a:r>
            <a:r>
              <a:rPr lang="ru-RU" altLang="ja-JP" sz="1800" dirty="0">
                <a:latin typeface="Gidole"/>
              </a:rPr>
              <a:t>Менеджер (Европа и СНГ)</a:t>
            </a:r>
            <a:endParaRPr lang="en-US" altLang="ja-JP" sz="1800" dirty="0">
              <a:latin typeface="Gidole"/>
            </a:endParaRPr>
          </a:p>
          <a:p>
            <a:endParaRPr lang="en-US" dirty="0"/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3A8B0597-B3C0-4357-8176-D5F2AFD8B24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r="3303"/>
          <a:stretch>
            <a:fillRect/>
          </a:stretch>
        </p:blipFill>
        <p:spPr>
          <a:xfrm>
            <a:off x="2903671" y="3621991"/>
            <a:ext cx="1277354" cy="1277552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7C50966-5C33-4D89-9EC6-4AD56C16449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43719" y="4145629"/>
            <a:ext cx="7198847" cy="764324"/>
          </a:xfrm>
        </p:spPr>
        <p:txBody>
          <a:bodyPr>
            <a:normAutofit lnSpcReduction="10000"/>
          </a:bodyPr>
          <a:lstStyle/>
          <a:p>
            <a:pPr algn="l"/>
            <a:r>
              <a:rPr kumimoji="1" lang="en-US" altLang="ja-JP" sz="1200" dirty="0">
                <a:latin typeface="+mj-lt"/>
              </a:rPr>
              <a:t>Karolina </a:t>
            </a:r>
            <a:r>
              <a:rPr kumimoji="1" lang="ru-RU" altLang="ja-JP" sz="1200" dirty="0">
                <a:latin typeface="+mj-lt"/>
              </a:rPr>
              <a:t>– сертифицированный </a:t>
            </a:r>
            <a:r>
              <a:rPr kumimoji="1" lang="lt-LT" altLang="ja-JP" sz="1200" dirty="0">
                <a:latin typeface="+mj-lt"/>
              </a:rPr>
              <a:t>Google </a:t>
            </a:r>
            <a:r>
              <a:rPr kumimoji="1" lang="ru-RU" altLang="ja-JP" sz="1200" dirty="0">
                <a:latin typeface="+mj-lt"/>
              </a:rPr>
              <a:t>специалист, возглавляет нашу динамичную маркетинговую команду,</a:t>
            </a:r>
            <a:r>
              <a:rPr kumimoji="1" lang="lt-LT" altLang="ja-JP" sz="1200" dirty="0">
                <a:latin typeface="+mj-lt"/>
              </a:rPr>
              <a:t> </a:t>
            </a:r>
            <a:r>
              <a:rPr kumimoji="1" lang="ru-RU" altLang="ja-JP" sz="1200" dirty="0">
                <a:latin typeface="+mj-lt"/>
              </a:rPr>
              <a:t>отвечая за создание информационного и привлекательного контента. Она ответственна за принятие креативных и стратегических решений, которые соответствуют целям продаж и бренда в нескольких медиа-платформах.</a:t>
            </a:r>
            <a:endParaRPr lang="en-US" sz="12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40F2800-793A-44A7-B676-500D550BA1B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43718" y="4278063"/>
            <a:ext cx="7381735" cy="137212"/>
          </a:xfrm>
        </p:spPr>
        <p:txBody>
          <a:bodyPr>
            <a:noAutofit/>
          </a:bodyPr>
          <a:lstStyle/>
          <a:p>
            <a:pPr algn="l"/>
            <a:r>
              <a:rPr lang="en-US" altLang="ja-JP" sz="1800" dirty="0">
                <a:latin typeface="Gidole"/>
              </a:rPr>
              <a:t>Karolina, </a:t>
            </a:r>
            <a:r>
              <a:rPr lang="ru-RU" altLang="ja-JP" sz="1800">
                <a:latin typeface="Gidole"/>
              </a:rPr>
              <a:t>Менеджер по маркетингу</a:t>
            </a:r>
            <a:endParaRPr lang="en-US" altLang="ja-JP" sz="1800" dirty="0">
              <a:latin typeface="Gidole"/>
            </a:endParaRPr>
          </a:p>
          <a:p>
            <a:endParaRPr lang="en-US" sz="1800" dirty="0"/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3B24357C-5F17-4C52-99A7-804933655201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r="3956"/>
          <a:stretch>
            <a:fillRect/>
          </a:stretch>
        </p:blipFill>
        <p:spPr>
          <a:xfrm>
            <a:off x="2903671" y="5277485"/>
            <a:ext cx="1277354" cy="1277552"/>
          </a:xfr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BABBCAD-BCDC-46D6-8A01-7D687DB991C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443718" y="5639807"/>
            <a:ext cx="6910082" cy="975894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1200" dirty="0">
                <a:latin typeface="+mj-lt"/>
              </a:rPr>
              <a:t>Greta </a:t>
            </a:r>
            <a:r>
              <a:rPr kumimoji="1" lang="ru-RU" altLang="ja-JP" sz="1200" dirty="0">
                <a:latin typeface="+mj-lt"/>
              </a:rPr>
              <a:t>- Старший Консультант и Руководитель команды, осуществляющей клиентскую поддержку в </a:t>
            </a:r>
            <a:r>
              <a:rPr kumimoji="1" lang="en-GB" altLang="ja-JP" sz="1200" dirty="0" err="1">
                <a:latin typeface="+mj-lt"/>
              </a:rPr>
              <a:t>RoyaltyRange</a:t>
            </a:r>
            <a:r>
              <a:rPr kumimoji="1" lang="ru-RU" altLang="ja-JP" sz="1200" dirty="0">
                <a:latin typeface="+mj-lt"/>
              </a:rPr>
              <a:t>. Она гарантирует обслуживание клиентов по самым высоким стандартам с точки зрения эффективности и качества, и обеспечивает, что все клиенты довольны предоставляемыми нами услугами.</a:t>
            </a:r>
          </a:p>
          <a:p>
            <a:pPr algn="l"/>
            <a:endParaRPr lang="en-US" sz="12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69EC600-1A20-4F27-A1F5-04C3026FA9E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443718" y="5467249"/>
            <a:ext cx="5548441" cy="340171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altLang="ja-JP" sz="3800" dirty="0">
                <a:latin typeface="Gidole"/>
              </a:rPr>
              <a:t>Greta, </a:t>
            </a:r>
            <a:r>
              <a:rPr kumimoji="1" lang="ru-RU" altLang="ja-JP" sz="3800" dirty="0">
                <a:latin typeface="Gidole"/>
              </a:rPr>
              <a:t>Ведущий специалист по поддержке клиентов</a:t>
            </a:r>
            <a:endParaRPr kumimoji="1" lang="ja-JP" altLang="en-US" sz="3800" dirty="0">
              <a:latin typeface="Gidole"/>
            </a:endParaRPr>
          </a:p>
          <a:p>
            <a:endParaRPr lang="en-US" altLang="ja-JP" dirty="0">
              <a:latin typeface="Gidole"/>
            </a:endParaRPr>
          </a:p>
          <a:p>
            <a:endParaRPr lang="en-US" dirty="0"/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C2082801-79E4-4AB8-8C12-D4CB85C3F4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82253" y="6354711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28</a:t>
            </a:fld>
            <a:endParaRPr kumimoji="1" lang="ja-JP" altLang="en-US" dirty="0"/>
          </a:p>
        </p:txBody>
      </p:sp>
      <p:pic>
        <p:nvPicPr>
          <p:cNvPr id="28" name="Picture Placeholder 38">
            <a:extLst>
              <a:ext uri="{FF2B5EF4-FFF2-40B4-BE49-F238E27FC236}">
                <a16:creationId xmlns:a16="http://schemas.microsoft.com/office/drawing/2014/main" id="{3B24357C-5F17-4C52-99A7-804933655201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r="5704"/>
          <a:stretch/>
        </p:blipFill>
        <p:spPr>
          <a:xfrm>
            <a:off x="2903671" y="289336"/>
            <a:ext cx="1277354" cy="1302381"/>
          </a:xfr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5D759757-17F9-44FD-BAD4-F7760532BF4A}"/>
              </a:ext>
            </a:extLst>
          </p:cNvPr>
          <p:cNvSpPr txBox="1">
            <a:spLocks/>
          </p:cNvSpPr>
          <p:nvPr/>
        </p:nvSpPr>
        <p:spPr>
          <a:xfrm>
            <a:off x="303759" y="2096516"/>
            <a:ext cx="2337218" cy="26649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ru-RU" altLang="ja-JP" sz="3200" dirty="0">
                <a:solidFill>
                  <a:srgbClr val="44546A"/>
                </a:solidFill>
                <a:latin typeface="Gidole"/>
              </a:rPr>
              <a:t>Наша команда продаж и поддержки клиентов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948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15581E-E04E-4F86-B3BB-FD321A7B9590}"/>
              </a:ext>
            </a:extLst>
          </p:cNvPr>
          <p:cNvSpPr/>
          <p:nvPr/>
        </p:nvSpPr>
        <p:spPr>
          <a:xfrm>
            <a:off x="-12630" y="0"/>
            <a:ext cx="12204630" cy="6858529"/>
          </a:xfrm>
          <a:prstGeom prst="rect">
            <a:avLst/>
          </a:prstGeom>
          <a:solidFill>
            <a:srgbClr val="405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ja-JP" dirty="0"/>
              <a:t>Спасибо!</a:t>
            </a:r>
            <a:endParaRPr kumimoji="1" lang="ja-JP" alt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67960" y="4709395"/>
            <a:ext cx="8161867" cy="1247967"/>
          </a:xfrm>
        </p:spPr>
        <p:txBody>
          <a:bodyPr numCol="4">
            <a:normAutofit fontScale="47500" lnSpcReduction="20000"/>
          </a:bodyPr>
          <a:lstStyle/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+12124613673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387 Park Avenue South,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5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floor,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New York, 10016,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United States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GB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GB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GB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+442037347558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138 South Street,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 err="1">
                <a:solidFill>
                  <a:schemeClr val="bg1"/>
                </a:solidFill>
              </a:rPr>
              <a:t>Romford</a:t>
            </a:r>
            <a:r>
              <a:rPr lang="en-US" sz="1800" dirty="0">
                <a:solidFill>
                  <a:schemeClr val="bg1"/>
                </a:solidFill>
              </a:rPr>
              <a:t>,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RM1 1TE,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United Kingdom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GB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GB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GB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+32479719025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Brussels EU Commission,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6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floor,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 err="1">
                <a:solidFill>
                  <a:schemeClr val="bg1"/>
                </a:solidFill>
              </a:rPr>
              <a:t>Rond</a:t>
            </a:r>
            <a:r>
              <a:rPr lang="en-US" sz="1800" dirty="0">
                <a:solidFill>
                  <a:schemeClr val="bg1"/>
                </a:solidFill>
              </a:rPr>
              <a:t> Point Schuman 6,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Brussels, 1040,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Belgium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GB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GB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b="1" dirty="0">
                <a:solidFill>
                  <a:schemeClr val="bg1"/>
                </a:solidFill>
              </a:rPr>
              <a:t>RoyaltyRange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US" sz="1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info@royaltyrange.com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en-US" sz="1800" dirty="0">
                <a:solidFill>
                  <a:schemeClr val="bg1"/>
                </a:solidFill>
              </a:rPr>
              <a:t>www.royaltyrange.com</a:t>
            </a:r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US" dirty="0"/>
          </a:p>
          <a:p>
            <a:pPr algn="l"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544"/>
    </mc:Choice>
    <mc:Fallback xmlns="">
      <p:transition advTm="1354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46199" y="2323838"/>
            <a:ext cx="2918069" cy="947613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+mj-lt"/>
              </a:rPr>
              <a:t>Наши базы данных охватывают ставки роялти, ставки по кредитам, а также платежи по услугам</a:t>
            </a:r>
            <a:endParaRPr lang="en-US" sz="1400" dirty="0">
              <a:latin typeface="+mj-lt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46199" y="1884279"/>
            <a:ext cx="2918069" cy="390888"/>
          </a:xfrm>
        </p:spPr>
        <p:txBody>
          <a:bodyPr/>
          <a:lstStyle/>
          <a:p>
            <a:r>
              <a:rPr kumimoji="1" lang="ru-RU" altLang="ja-JP" dirty="0">
                <a:latin typeface="Gidole"/>
              </a:rPr>
              <a:t>БАЗЫ ДАННЫХ</a:t>
            </a:r>
            <a:endParaRPr kumimoji="1" lang="ja-JP" altLang="en-US" dirty="0">
              <a:latin typeface="Gidole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348996" y="2323838"/>
            <a:ext cx="2918069" cy="947613"/>
          </a:xfrm>
        </p:spPr>
        <p:txBody>
          <a:bodyPr>
            <a:normAutofit/>
          </a:bodyPr>
          <a:lstStyle/>
          <a:p>
            <a:r>
              <a:rPr kumimoji="1" lang="ru-RU" altLang="ja-JP" sz="1400" dirty="0">
                <a:latin typeface="+mj-lt"/>
              </a:rPr>
              <a:t>Мы часами анализируем каждое соглашение для наших клиентов.</a:t>
            </a:r>
            <a:endParaRPr kumimoji="1" lang="ja-JP" altLang="en-US" sz="1400" dirty="0">
              <a:latin typeface="+mj-lt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348996" y="1884279"/>
            <a:ext cx="2918069" cy="390888"/>
          </a:xfrm>
        </p:spPr>
        <p:txBody>
          <a:bodyPr/>
          <a:lstStyle/>
          <a:p>
            <a:r>
              <a:rPr lang="ru-RU" altLang="ja-JP" dirty="0">
                <a:latin typeface="Gidole"/>
              </a:rPr>
              <a:t>ВРЕМЯ</a:t>
            </a:r>
            <a:endParaRPr lang="ja-JP" altLang="en-US" dirty="0">
              <a:latin typeface="Gidole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946199" y="4265394"/>
            <a:ext cx="2918069" cy="947613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+mj-lt"/>
              </a:rPr>
              <a:t>Каждое соглашение анализируется по 50 факторам сравнения.</a:t>
            </a:r>
            <a:endParaRPr lang="en-US" sz="1400" dirty="0">
              <a:latin typeface="+mj-lt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946199" y="3825835"/>
            <a:ext cx="2918069" cy="390888"/>
          </a:xfrm>
        </p:spPr>
        <p:txBody>
          <a:bodyPr>
            <a:normAutofit/>
          </a:bodyPr>
          <a:lstStyle/>
          <a:p>
            <a:r>
              <a:rPr lang="ru-RU" dirty="0">
                <a:latin typeface="Gidole"/>
              </a:rPr>
              <a:t>ФАКТОРЫ СРАВНЕНИЯ</a:t>
            </a:r>
            <a:endParaRPr lang="en-US" dirty="0">
              <a:latin typeface="Gidole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8348996" y="4265394"/>
            <a:ext cx="2918069" cy="947613"/>
          </a:xfrm>
        </p:spPr>
        <p:txBody>
          <a:bodyPr>
            <a:normAutofit/>
          </a:bodyPr>
          <a:lstStyle/>
          <a:p>
            <a:pPr lvl="0"/>
            <a:r>
              <a:rPr lang="ru-RU" sz="1400" dirty="0">
                <a:solidFill>
                  <a:srgbClr val="44546A"/>
                </a:solidFill>
                <a:latin typeface="Calibri Light" panose="020F0302020204030204"/>
              </a:rPr>
              <a:t>Наши базы данных используются компаниями по всему миру.</a:t>
            </a:r>
            <a:endParaRPr lang="en-US" sz="1400" dirty="0">
              <a:solidFill>
                <a:srgbClr val="44546A"/>
              </a:solidFill>
              <a:latin typeface="Calibri Light" panose="020F0302020204030204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5"/>
          </p:nvPr>
        </p:nvSpPr>
        <p:spPr>
          <a:xfrm>
            <a:off x="8348996" y="3825835"/>
            <a:ext cx="2918069" cy="390888"/>
          </a:xfrm>
        </p:spPr>
        <p:txBody>
          <a:bodyPr/>
          <a:lstStyle/>
          <a:p>
            <a:pPr lvl="0"/>
            <a:r>
              <a:rPr lang="ru-RU" dirty="0">
                <a:solidFill>
                  <a:srgbClr val="44546A"/>
                </a:solidFill>
                <a:latin typeface="Gidole"/>
              </a:rPr>
              <a:t>СТРАНЫ</a:t>
            </a:r>
            <a:endParaRPr lang="en-US" dirty="0">
              <a:solidFill>
                <a:srgbClr val="44546A"/>
              </a:solidFill>
              <a:latin typeface="Gido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9191714" y="6364895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EF74216-7580-44BC-B5B2-BF224B58E7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r="51"/>
          <a:stretch>
            <a:fillRect/>
          </a:stretch>
        </p:blipFill>
        <p:spPr>
          <a:xfrm>
            <a:off x="4354032" y="1785019"/>
            <a:ext cx="1554389" cy="1554629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13BEA2D3-77C0-4D20-91D8-75A99F735EF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r="51"/>
          <a:stretch>
            <a:fillRect/>
          </a:stretch>
        </p:blipFill>
        <p:spPr>
          <a:xfrm>
            <a:off x="6308624" y="1785019"/>
            <a:ext cx="1554389" cy="1554629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FAB58B01-8509-4D1D-9147-182D18B6145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24" y="3726696"/>
            <a:ext cx="1554389" cy="1554389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567A7AE-8FF2-44E9-B42E-D938E480FEE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32" y="3726696"/>
            <a:ext cx="1554389" cy="1554389"/>
          </a:xfrm>
        </p:spPr>
      </p:pic>
    </p:spTree>
    <p:extLst>
      <p:ext uri="{BB962C8B-B14F-4D97-AF65-F5344CB8AC3E}">
        <p14:creationId xmlns:p14="http://schemas.microsoft.com/office/powerpoint/2010/main" val="308322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61"/>
    </mc:Choice>
    <mc:Fallback xmlns="">
      <p:transition advTm="1096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0429C8-4D58-46B9-A66C-E6790C98DCB5}"/>
              </a:ext>
            </a:extLst>
          </p:cNvPr>
          <p:cNvSpPr/>
          <p:nvPr/>
        </p:nvSpPr>
        <p:spPr>
          <a:xfrm>
            <a:off x="0" y="-1"/>
            <a:ext cx="12192000" cy="68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980347" y="179893"/>
            <a:ext cx="5673455" cy="1056888"/>
          </a:xfrm>
        </p:spPr>
        <p:txBody>
          <a:bodyPr>
            <a:noAutofit/>
          </a:bodyPr>
          <a:lstStyle/>
          <a:p>
            <a:r>
              <a:rPr kumimoji="1" lang="ru-RU" altLang="ja-JP" sz="3200" dirty="0">
                <a:solidFill>
                  <a:schemeClr val="tx2"/>
                </a:solidFill>
                <a:latin typeface="Gidole"/>
              </a:rPr>
              <a:t>Наши данные экономят время</a:t>
            </a:r>
            <a:endParaRPr kumimoji="1" lang="ja-JP" altLang="en-US" sz="3200" dirty="0">
              <a:solidFill>
                <a:schemeClr val="tx2"/>
              </a:solidFill>
              <a:latin typeface="Gido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2549" y="1504120"/>
            <a:ext cx="7469025" cy="497962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Одним из основных преимуществ RoyalRange является то, что наши данные не требуют дополнительной работы с вашей стороны. Наши высококачественные данные экономят ваше время и повышают производительность ваших исследований и результатов.</a:t>
            </a:r>
          </a:p>
          <a:p>
            <a:pPr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ru-RU" sz="1300" b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r>
              <a:rPr lang="ru-RU" sz="1300" b="1" dirty="0">
                <a:solidFill>
                  <a:schemeClr val="tx2"/>
                </a:solidFill>
                <a:latin typeface="+mj-lt"/>
              </a:rPr>
              <a:t>Каковы преимущества?</a:t>
            </a:r>
            <a:endParaRPr lang="en-US" sz="1300" b="1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Наши данные полностью соответствуют требованиям OECD BEPS и регулированию США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Каждое соглашение анализируется вручную по 50 факторам сравнения.</a:t>
            </a:r>
            <a:endParaRPr lang="en-US" sz="13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База данных включает подробный анализ функций, рисков, затрат и активов.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Наши данные детально проанализированы, хорошо структурированы, и подготовлены вручную по каждому соглашению.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Мы не включаем дубликаты, соглашения </a:t>
            </a:r>
            <a:r>
              <a:rPr lang="ru-RU" sz="1300" dirty="0">
                <a:latin typeface="+mj-lt"/>
                <a:cs typeface="Helvetica" panose="020B0604020202020204" pitchFamily="34" charset="0"/>
              </a:rPr>
              <a:t>между взаимозависимыми лицами, </a:t>
            </a:r>
            <a:r>
              <a:rPr lang="ru-RU" sz="1300" dirty="0">
                <a:solidFill>
                  <a:schemeClr val="tx2"/>
                </a:solidFill>
                <a:latin typeface="+mj-lt"/>
              </a:rPr>
              <a:t>соглашения с нераскрытыми условиями вознаграждения или иными чем проценты видами вознаграждения.</a:t>
            </a:r>
            <a:endParaRPr lang="en-US" sz="13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Стороны соглашений проверяются на независимость.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Вся информация предоставляется в Excel или Word вместе с ссылками на оригинальные источники и файлами в формате </a:t>
            </a:r>
            <a:r>
              <a:rPr lang="lt-LT" sz="1300" dirty="0">
                <a:solidFill>
                  <a:schemeClr val="tx2"/>
                </a:solidFill>
                <a:latin typeface="+mj-lt"/>
              </a:rPr>
              <a:t>PDF</a:t>
            </a:r>
            <a:r>
              <a:rPr lang="ru-RU" sz="1300" dirty="0">
                <a:solidFill>
                  <a:schemeClr val="tx2"/>
                </a:solidFill>
                <a:latin typeface="+mj-lt"/>
              </a:rPr>
              <a:t>.</a:t>
            </a:r>
            <a:endParaRPr lang="en-US" sz="13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Данные регулярно совершенствуются благодаря постоянному использованию, проверке и новой информации.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rgbClr val="53585F"/>
                </a:solidFill>
              </a:defRPr>
            </a:pPr>
            <a:r>
              <a:rPr lang="ru-RU" sz="1300" dirty="0">
                <a:solidFill>
                  <a:schemeClr val="tx2"/>
                </a:solidFill>
                <a:latin typeface="+mj-lt"/>
              </a:rPr>
              <a:t>Анализ может быть произведен в течение нескольких часов путем принятия или отклонения соглашений, которые уже были нами проанализированы, и дополнительной проверки их качества.</a:t>
            </a:r>
            <a:endParaRPr lang="en-US" sz="13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AD85CC-9915-4518-B00D-092CE55216A8}"/>
              </a:ext>
            </a:extLst>
          </p:cNvPr>
          <p:cNvCxnSpPr>
            <a:cxnSpLocks/>
          </p:cNvCxnSpPr>
          <p:nvPr/>
        </p:nvCxnSpPr>
        <p:spPr>
          <a:xfrm flipV="1">
            <a:off x="2756547" y="1262448"/>
            <a:ext cx="4897255" cy="17719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EFDE056-1B48-4BA8-9564-C624A2B78F50}"/>
              </a:ext>
            </a:extLst>
          </p:cNvPr>
          <p:cNvSpPr/>
          <p:nvPr/>
        </p:nvSpPr>
        <p:spPr>
          <a:xfrm>
            <a:off x="7653802" y="0"/>
            <a:ext cx="4538198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B2F3F-1B68-404B-9642-C92598306E17}"/>
              </a:ext>
            </a:extLst>
          </p:cNvPr>
          <p:cNvSpPr txBox="1"/>
          <p:nvPr/>
        </p:nvSpPr>
        <p:spPr>
          <a:xfrm>
            <a:off x="7761995" y="1874728"/>
            <a:ext cx="44451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idole"/>
              </a:rPr>
              <a:t>Предоставляемые нами данные используются для ряда целей, в том числе для</a:t>
            </a:r>
            <a:r>
              <a:rPr lang="en-US" dirty="0">
                <a:solidFill>
                  <a:schemeClr val="bg1"/>
                </a:solidFill>
                <a:latin typeface="Gidole"/>
              </a:rPr>
              <a:t>: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Анализа трансфертного ценообразования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Оценки нематериальных активов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Исследования бенчмаркинг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Анализа </a:t>
            </a:r>
            <a:r>
              <a:rPr lang="lt-LT" sz="1400" dirty="0">
                <a:solidFill>
                  <a:schemeClr val="bg1"/>
                </a:solidFill>
                <a:latin typeface="+mj-lt"/>
              </a:rPr>
              <a:t>Patent Box 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Определения ставок роялти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Разработки лицензионных соглашений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Определения общих условий соглашения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Экспертных показаний и судебных разбирательств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Консалтинга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9191714" y="63648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lt-LT" altLang="ja-JP" dirty="0"/>
              <a:t>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07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45"/>
    </mc:Choice>
    <mc:Fallback xmlns="">
      <p:transition advTm="404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021EEA5-EF1C-40D1-B928-6159956A56D3}"/>
              </a:ext>
            </a:extLst>
          </p:cNvPr>
          <p:cNvSpPr/>
          <p:nvPr/>
        </p:nvSpPr>
        <p:spPr>
          <a:xfrm>
            <a:off x="7290884" y="-6275"/>
            <a:ext cx="4913746" cy="6864275"/>
          </a:xfrm>
          <a:prstGeom prst="rect">
            <a:avLst/>
          </a:prstGeom>
          <a:solidFill>
            <a:srgbClr val="405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938914" y="701626"/>
            <a:ext cx="3797300" cy="2432655"/>
          </a:xfrm>
        </p:spPr>
        <p:txBody>
          <a:bodyPr/>
          <a:lstStyle/>
          <a:p>
            <a:r>
              <a:rPr kumimoji="1" lang="ru-RU" altLang="ja-JP" dirty="0">
                <a:latin typeface="Gidole"/>
              </a:rPr>
              <a:t>Наши</a:t>
            </a:r>
            <a:br>
              <a:rPr kumimoji="1" lang="ru-RU" altLang="ja-JP" dirty="0">
                <a:latin typeface="Gidole"/>
              </a:rPr>
            </a:br>
            <a:r>
              <a:rPr kumimoji="1" lang="ru-RU" altLang="ja-JP" dirty="0">
                <a:latin typeface="Gidole"/>
              </a:rPr>
              <a:t>клиенты</a:t>
            </a:r>
            <a:endParaRPr kumimoji="1" lang="ja-JP" altLang="en-US" dirty="0">
              <a:latin typeface="Gidole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8001485" y="3369292"/>
            <a:ext cx="3603208" cy="1194162"/>
          </a:xfrm>
        </p:spPr>
        <p:txBody>
          <a:bodyPr>
            <a:normAutofit lnSpcReduction="10000"/>
          </a:bodyPr>
          <a:lstStyle/>
          <a:p>
            <a:r>
              <a:rPr kumimoji="1" lang="ru-RU" altLang="ja-JP" sz="1400" dirty="0">
                <a:latin typeface="+mj-lt"/>
              </a:rPr>
              <a:t>Мы предоставляем высококачественные данные ведущим многонациональным предприятиям, глобальным консалтинговым компаниям, международным юридическим фирмам, государственным органам и университетам.</a:t>
            </a:r>
            <a:endParaRPr kumimoji="1" lang="ja-JP" altLang="en-US" sz="1400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73D223-CE2E-4390-B166-09BEDCC54399}"/>
              </a:ext>
            </a:extLst>
          </p:cNvPr>
          <p:cNvSpPr/>
          <p:nvPr/>
        </p:nvSpPr>
        <p:spPr>
          <a:xfrm>
            <a:off x="0" y="-6275"/>
            <a:ext cx="7290884" cy="6864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E6C6CC-49C6-4FDA-8674-E5EDCE0A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52" y="5673762"/>
            <a:ext cx="1651320" cy="8807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C11ED5-06E0-449C-96EF-B71C17CE4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98" y="5545675"/>
            <a:ext cx="1733983" cy="9247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3FA4EA-23B6-478D-A96E-A47F71E86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54" y="2915054"/>
            <a:ext cx="1904762" cy="10158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BA1CF38-14B9-403F-8B27-E668B7164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74" y="4207082"/>
            <a:ext cx="1904762" cy="10158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10C555-F0BA-4429-8C2B-C54E5D31F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326" y="1411859"/>
            <a:ext cx="1904762" cy="10158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B77E8F-22D9-4B45-9009-F0ABEBF8F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20" y="4253647"/>
            <a:ext cx="1904762" cy="10158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1B638C-49A5-4969-88CF-6BC0659BF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07" y="231033"/>
            <a:ext cx="1904762" cy="10158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BA28F5D-9840-4FD3-8DED-1D17B363F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20" y="135211"/>
            <a:ext cx="1904762" cy="10158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AEBCA53-47D4-4114-A03E-3A42A63512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326" y="2861356"/>
            <a:ext cx="1904762" cy="10158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0FFBD1B-1F4F-4F5B-ADD8-4A9913AA00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9" y="135211"/>
            <a:ext cx="1904762" cy="10158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35ADA92-AAFC-4D46-9981-F76C12CEEE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90" y="1434795"/>
            <a:ext cx="1904762" cy="10158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9E4F9B0-286C-4658-A495-C494C64784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6" y="4286035"/>
            <a:ext cx="1904762" cy="101587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2CC79C-A2A9-4C7F-9F83-682D5BBD17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3" y="1423621"/>
            <a:ext cx="1904762" cy="10158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D39FD4-CCF9-4324-954F-A2B7686390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4" y="2861356"/>
            <a:ext cx="1904762" cy="10158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4C06CC8-9B0C-48FF-9182-2320DF7743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4" y="5606178"/>
            <a:ext cx="1904762" cy="10158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FA6F3FB-6C87-4E8B-BBE8-C52FCDA002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70" y="5783093"/>
            <a:ext cx="1544406" cy="823683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BA9631-B74B-40D2-92E1-00289B1DB824}"/>
              </a:ext>
            </a:extLst>
          </p:cNvPr>
          <p:cNvCxnSpPr>
            <a:cxnSpLocks/>
          </p:cNvCxnSpPr>
          <p:nvPr/>
        </p:nvCxnSpPr>
        <p:spPr>
          <a:xfrm>
            <a:off x="8070112" y="3102383"/>
            <a:ext cx="41345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Slide Number Placeholder 2">
            <a:extLst>
              <a:ext uri="{FF2B5EF4-FFF2-40B4-BE49-F238E27FC236}">
                <a16:creationId xmlns:a16="http://schemas.microsoft.com/office/drawing/2014/main" id="{4B7EB973-FCBE-4CC6-946A-AA884E863E1D}"/>
              </a:ext>
            </a:extLst>
          </p:cNvPr>
          <p:cNvSpPr txBox="1">
            <a:spLocks/>
          </p:cNvSpPr>
          <p:nvPr/>
        </p:nvSpPr>
        <p:spPr>
          <a:xfrm>
            <a:off x="133453" y="64607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54AD89C-DF1E-4948-B597-5DD47B34A9CA}" type="slidenum">
              <a:rPr kumimoji="1" lang="ja-JP" altLang="en-US" smtClean="0">
                <a:solidFill>
                  <a:schemeClr val="bg2">
                    <a:lumMod val="75000"/>
                  </a:schemeClr>
                </a:solidFill>
              </a:rPr>
              <a:pPr algn="l"/>
              <a:t>5</a:t>
            </a:fld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1133B1C9-E770-46B2-8B1D-53395AAA8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64273" y="6320515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z="1200" smtClean="0">
                <a:solidFill>
                  <a:schemeClr val="bg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pPr/>
              <a:t>5</a:t>
            </a:fld>
            <a:endParaRPr kumimoji="1" lang="ja-JP" altLang="en-US" sz="1200" dirty="0">
              <a:solidFill>
                <a:schemeClr val="bg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3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42"/>
    </mc:Choice>
    <mc:Fallback xmlns="">
      <p:transition advTm="63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A70F06-2F66-4F1F-A24D-7F8497E445A4}"/>
              </a:ext>
            </a:extLst>
          </p:cNvPr>
          <p:cNvSpPr/>
          <p:nvPr/>
        </p:nvSpPr>
        <p:spPr>
          <a:xfrm>
            <a:off x="-12630" y="0"/>
            <a:ext cx="12204630" cy="6858529"/>
          </a:xfrm>
          <a:prstGeom prst="rect">
            <a:avLst/>
          </a:prstGeom>
          <a:solidFill>
            <a:srgbClr val="405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29599" y="344918"/>
            <a:ext cx="10510190" cy="1854741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Gidole"/>
              </a:rPr>
              <a:t>Что говорят о нас наши клиенты:</a:t>
            </a:r>
            <a:br>
              <a:rPr lang="en-US" dirty="0"/>
            </a:br>
            <a:endParaRPr kumimoji="1" lang="ja-JP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/>
          </p:nvPr>
        </p:nvSpPr>
        <p:spPr>
          <a:xfrm>
            <a:off x="1805271" y="1471221"/>
            <a:ext cx="7902255" cy="5699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400" dirty="0">
                <a:latin typeface="+mj-lt"/>
              </a:rPr>
              <a:t>We acknowledge RoyaltyRange advance over competitors</a:t>
            </a:r>
            <a:r>
              <a:rPr lang="lt-LT" altLang="ja-JP" sz="1400" dirty="0">
                <a:latin typeface="+mj-lt"/>
              </a:rPr>
              <a:t>.</a:t>
            </a:r>
            <a:endParaRPr lang="en-US" altLang="ja-JP" sz="1400" dirty="0">
              <a:latin typeface="+mj-lt"/>
            </a:endParaRPr>
          </a:p>
          <a:p>
            <a:pPr marL="0" indent="0">
              <a:buNone/>
            </a:pPr>
            <a:r>
              <a:rPr lang="en-US" altLang="ja-JP" sz="14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Aleksandrs</a:t>
            </a:r>
            <a:r>
              <a:rPr lang="en-US" altLang="ja-JP" sz="1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ja-JP" sz="14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Hrisanfovs</a:t>
            </a:r>
            <a:r>
              <a:rPr lang="en-US" altLang="ja-JP" sz="1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, </a:t>
            </a:r>
            <a:r>
              <a:rPr lang="en-US" altLang="ja-JP" sz="14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Deloit</a:t>
            </a:r>
            <a:r>
              <a:rPr lang="lt-LT" altLang="ja-JP" sz="1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t</a:t>
            </a:r>
            <a:r>
              <a:rPr lang="en-US" altLang="ja-JP" sz="1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e</a:t>
            </a:r>
            <a:endParaRPr lang="lt-LT" altLang="ja-JP" sz="14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US" altLang="ja-JP" sz="14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sz="1400" dirty="0">
                <a:latin typeface="+mj-lt"/>
              </a:rPr>
              <a:t>At first glance, this seems to be the best organized results from any vendor thus far, thank you for that.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Justin Skinner, Insight Economics</a:t>
            </a:r>
            <a:endParaRPr lang="lt-LT" sz="14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lt-LT" sz="14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lt-LT" sz="1400" dirty="0">
                <a:latin typeface="+mj-lt"/>
              </a:rPr>
              <a:t>Our cooperation is a valuable asset for us as the data received from your company helps us with our work and is value-adding</a:t>
            </a:r>
            <a:r>
              <a:rPr lang="en-US" sz="1400" dirty="0">
                <a:latin typeface="+mj-lt"/>
              </a:rPr>
              <a:t>. </a:t>
            </a:r>
          </a:p>
          <a:p>
            <a:pPr marL="0" indent="0">
              <a:buNone/>
            </a:pPr>
            <a:r>
              <a:rPr lang="lt-LT" sz="1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Lukas Drobnys, Tax, KPMG</a:t>
            </a:r>
          </a:p>
          <a:p>
            <a:pPr marL="0" indent="0">
              <a:buNone/>
            </a:pPr>
            <a:endParaRPr lang="lt-LT" sz="14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lt-LT" sz="1400" dirty="0">
                <a:latin typeface="+mj-lt"/>
              </a:rPr>
              <a:t>We consider RoyaltyRange one of our most valued collaborators, so we will surely continue to use their services in the future</a:t>
            </a:r>
            <a:r>
              <a:rPr lang="en-US" sz="14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lt-LT" sz="1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Ivona Ilic, Tax, Deloitte</a:t>
            </a:r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8E5BEC-6430-4DFA-864F-78C947BA8E63}"/>
              </a:ext>
            </a:extLst>
          </p:cNvPr>
          <p:cNvCxnSpPr>
            <a:cxnSpLocks/>
          </p:cNvCxnSpPr>
          <p:nvPr/>
        </p:nvCxnSpPr>
        <p:spPr>
          <a:xfrm>
            <a:off x="536212" y="1471221"/>
            <a:ext cx="41345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76DD664-0AAE-4A23-9FC3-60C7FE0A74C2}"/>
              </a:ext>
            </a:extLst>
          </p:cNvPr>
          <p:cNvSpPr txBox="1">
            <a:spLocks/>
          </p:cNvSpPr>
          <p:nvPr/>
        </p:nvSpPr>
        <p:spPr>
          <a:xfrm>
            <a:off x="9125527" y="63309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>
                <a:solidFill>
                  <a:schemeClr val="bg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pPr/>
              <a:t>6</a:t>
            </a:fld>
            <a:endParaRPr kumimoji="1" lang="ja-JP" altLang="en-US" dirty="0">
              <a:solidFill>
                <a:schemeClr val="bg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BC040-6640-4954-A620-DEDF30856F3D}"/>
              </a:ext>
            </a:extLst>
          </p:cNvPr>
          <p:cNvSpPr txBox="1"/>
          <p:nvPr/>
        </p:nvSpPr>
        <p:spPr>
          <a:xfrm>
            <a:off x="1023923" y="1449553"/>
            <a:ext cx="446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chemeClr val="bg1"/>
                </a:solidFill>
                <a:latin typeface="Gidole"/>
              </a:rPr>
              <a:t>“</a:t>
            </a:r>
            <a:endParaRPr lang="en-US" sz="12000" dirty="0">
              <a:latin typeface="Gidol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0F6D52-8484-4855-984E-13B2B65656CE}"/>
              </a:ext>
            </a:extLst>
          </p:cNvPr>
          <p:cNvSpPr txBox="1"/>
          <p:nvPr/>
        </p:nvSpPr>
        <p:spPr>
          <a:xfrm>
            <a:off x="981859" y="2536342"/>
            <a:ext cx="446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chemeClr val="bg1"/>
                </a:solidFill>
                <a:latin typeface="Gidole"/>
              </a:rPr>
              <a:t>“</a:t>
            </a:r>
            <a:endParaRPr lang="en-US" sz="12000" dirty="0">
              <a:latin typeface="Gidol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EBA95-74AF-4725-9832-4F7A4C9DEB52}"/>
              </a:ext>
            </a:extLst>
          </p:cNvPr>
          <p:cNvSpPr txBox="1"/>
          <p:nvPr/>
        </p:nvSpPr>
        <p:spPr>
          <a:xfrm>
            <a:off x="968030" y="3596658"/>
            <a:ext cx="446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chemeClr val="bg1"/>
                </a:solidFill>
                <a:latin typeface="Gidole"/>
              </a:rPr>
              <a:t>“</a:t>
            </a:r>
            <a:endParaRPr lang="en-US" sz="12000" dirty="0">
              <a:latin typeface="Gidol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65511C-F2BA-4B84-AB49-032C75E857D3}"/>
              </a:ext>
            </a:extLst>
          </p:cNvPr>
          <p:cNvSpPr txBox="1"/>
          <p:nvPr/>
        </p:nvSpPr>
        <p:spPr>
          <a:xfrm>
            <a:off x="943281" y="4656974"/>
            <a:ext cx="446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chemeClr val="bg1"/>
                </a:solidFill>
                <a:latin typeface="Gidole"/>
              </a:rPr>
              <a:t>“</a:t>
            </a:r>
            <a:endParaRPr lang="en-US" sz="12000" dirty="0">
              <a:latin typeface="Gidole"/>
            </a:endParaRPr>
          </a:p>
        </p:txBody>
      </p:sp>
    </p:spTree>
    <p:extLst>
      <p:ext uri="{BB962C8B-B14F-4D97-AF65-F5344CB8AC3E}">
        <p14:creationId xmlns:p14="http://schemas.microsoft.com/office/powerpoint/2010/main" val="6116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50"/>
    </mc:Choice>
    <mc:Fallback xmlns="">
      <p:transition advTm="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ja-JP" dirty="0">
                <a:solidFill>
                  <a:srgbClr val="40566D"/>
                </a:solidFill>
              </a:rPr>
              <a:t>Интерфейс поиска базы данных</a:t>
            </a:r>
            <a:endParaRPr kumimoji="1" lang="ja-JP" altLang="en-US" dirty="0">
              <a:solidFill>
                <a:srgbClr val="40566D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ja-JP" sz="1400" dirty="0">
                <a:solidFill>
                  <a:srgbClr val="4056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Современный, слаженый и функциональный интерфейс базы данных преобразует стрессовые исследования в интуитивный и простой процесс.</a:t>
            </a:r>
            <a:endParaRPr lang="ja-JP" altLang="en-US" sz="1400" dirty="0">
              <a:solidFill>
                <a:srgbClr val="4056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EC06ED0-16A0-4D2A-961D-DBC556AFD5B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t="-35" r="17847" b="889"/>
          <a:stretch/>
        </p:blipFill>
        <p:spPr>
          <a:xfrm>
            <a:off x="3162300" y="1240598"/>
            <a:ext cx="4516757" cy="2806616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283DB7B-F650-4F6C-8345-51FCFDA3898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" r="1034"/>
          <a:stretch>
            <a:fillRect/>
          </a:stretch>
        </p:blipFill>
        <p:spPr/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9DA371E-8448-4F21-B1D6-D05370007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80383" y="6282713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z="1200" smtClean="0">
                <a:solidFill>
                  <a:schemeClr val="tx2">
                    <a:lumMod val="40000"/>
                    <a:lumOff val="60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pPr/>
              <a:t>7</a:t>
            </a:fld>
            <a:endParaRPr kumimoji="1" lang="ja-JP" altLang="en-US" sz="1200" dirty="0">
              <a:solidFill>
                <a:schemeClr val="tx2">
                  <a:lumMod val="40000"/>
                  <a:lumOff val="60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58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94"/>
    </mc:Choice>
    <mc:Fallback xmlns="">
      <p:transition advTm="419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ja-JP" dirty="0">
                <a:solidFill>
                  <a:srgbClr val="40566D"/>
                </a:solidFill>
                <a:latin typeface="+mn-lt"/>
              </a:rPr>
              <a:t>Отчеты</a:t>
            </a:r>
            <a:endParaRPr kumimoji="1" lang="ja-JP" altLang="en-US" dirty="0">
              <a:solidFill>
                <a:srgbClr val="40566D"/>
              </a:solidFill>
              <a:latin typeface="+mn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504258" y="3653821"/>
            <a:ext cx="3687796" cy="13497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dirty="0">
                <a:solidFill>
                  <a:srgbClr val="4056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Мы систематизируем вручную собранные и проанализированные данные в хорошо структурированные и удобные отчеты, чтобы предоставить пользователям подробные и информативные сведения в отношении их стратегии поиска.</a:t>
            </a:r>
            <a:endParaRPr lang="en-US" sz="1400" dirty="0">
              <a:solidFill>
                <a:srgbClr val="4056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756ABEF-7AF4-43C4-8B05-13BE52502DA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" t="314" r="27352"/>
          <a:stretch/>
        </p:blipFill>
        <p:spPr>
          <a:xfrm>
            <a:off x="1468073" y="1677798"/>
            <a:ext cx="4739780" cy="2650921"/>
          </a:xfr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CA53375-1DB5-4769-8B4A-B558FCF661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61992" y="6314405"/>
            <a:ext cx="2743200" cy="365125"/>
          </a:xfrm>
        </p:spPr>
        <p:txBody>
          <a:bodyPr/>
          <a:lstStyle/>
          <a:p>
            <a:fld id="{B54AD89C-DF1E-4948-B597-5DD47B34A9CA}" type="slidenum">
              <a:rPr kumimoji="1" lang="ja-JP" altLang="en-US" sz="1200" smtClean="0">
                <a:solidFill>
                  <a:schemeClr val="tx2">
                    <a:lumMod val="40000"/>
                    <a:lumOff val="60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pPr/>
              <a:t>8</a:t>
            </a:fld>
            <a:endParaRPr kumimoji="1" lang="ja-JP" altLang="en-US" sz="1200" dirty="0">
              <a:solidFill>
                <a:schemeClr val="tx2">
                  <a:lumMod val="40000"/>
                  <a:lumOff val="60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3C6487-F398-4DC1-99EA-463F583FDDD7}"/>
              </a:ext>
            </a:extLst>
          </p:cNvPr>
          <p:cNvCxnSpPr>
            <a:cxnSpLocks/>
          </p:cNvCxnSpPr>
          <p:nvPr/>
        </p:nvCxnSpPr>
        <p:spPr>
          <a:xfrm>
            <a:off x="7504258" y="3429000"/>
            <a:ext cx="4687742" cy="0"/>
          </a:xfrm>
          <a:prstGeom prst="line">
            <a:avLst/>
          </a:prstGeom>
          <a:ln>
            <a:solidFill>
              <a:srgbClr val="40566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7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90"/>
    </mc:Choice>
    <mc:Fallback xmlns="">
      <p:transition advTm="369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45471" y="3467931"/>
            <a:ext cx="9658350" cy="292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60000"/>
              </a:lnSpc>
              <a:defRPr sz="3400" b="1" cap="all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391" dirty="0"/>
              <a:t>I. </a:t>
            </a:r>
            <a:r>
              <a:rPr sz="2391" dirty="0"/>
              <a:t>Royalty</a:t>
            </a:r>
            <a:r>
              <a:rPr lang="lt-LT" sz="2391" dirty="0"/>
              <a:t> </a:t>
            </a:r>
            <a:r>
              <a:rPr lang="en-US" sz="2391" dirty="0"/>
              <a:t>RATES</a:t>
            </a:r>
            <a:endParaRPr sz="2391" dirty="0"/>
          </a:p>
        </p:txBody>
      </p:sp>
      <p:sp>
        <p:nvSpPr>
          <p:cNvPr id="130" name="Shape 130"/>
          <p:cNvSpPr/>
          <p:nvPr/>
        </p:nvSpPr>
        <p:spPr>
          <a:xfrm>
            <a:off x="2096312" y="3836779"/>
            <a:ext cx="8177970" cy="59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53585F"/>
                </a:solidFill>
              </a:defRPr>
            </a:pPr>
            <a:endParaRPr lang="en-US" sz="2812" b="1" dirty="0"/>
          </a:p>
        </p:txBody>
      </p:sp>
      <p:sp>
        <p:nvSpPr>
          <p:cNvPr id="151" name="Shape 151"/>
          <p:cNvSpPr/>
          <p:nvPr/>
        </p:nvSpPr>
        <p:spPr>
          <a:xfrm>
            <a:off x="5574710" y="6556296"/>
            <a:ext cx="126797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120000"/>
              </a:lnSpc>
              <a:defRPr sz="1500">
                <a:solidFill>
                  <a:srgbClr val="FFFFFF"/>
                </a:solidFill>
              </a:defRPr>
            </a:lvl1pPr>
          </a:lstStyle>
          <a:p>
            <a:r>
              <a:rPr sz="1055" dirty="0"/>
              <a:t>© 201</a:t>
            </a:r>
            <a:r>
              <a:rPr lang="lt-LT" sz="1055" dirty="0"/>
              <a:t>8</a:t>
            </a:r>
            <a:r>
              <a:rPr sz="1055" dirty="0"/>
              <a:t> RoyaltyRange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7783" y="347103"/>
            <a:ext cx="3611394" cy="3317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1687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31"/>
            <a:ext cx="7699248" cy="6860531"/>
          </a:xfrm>
          <a:prstGeom prst="rect">
            <a:avLst/>
          </a:prstGeom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5B152D3-13FE-4AF9-833D-666519A72D9D}"/>
              </a:ext>
            </a:extLst>
          </p:cNvPr>
          <p:cNvSpPr txBox="1">
            <a:spLocks/>
          </p:cNvSpPr>
          <p:nvPr/>
        </p:nvSpPr>
        <p:spPr>
          <a:xfrm>
            <a:off x="445056" y="2415685"/>
            <a:ext cx="3499900" cy="2012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ru-RU" altLang="ja-JP" dirty="0">
                <a:solidFill>
                  <a:schemeClr val="bg1"/>
                </a:solidFill>
                <a:latin typeface="Gidole"/>
                <a:ea typeface="游ゴシック Light" panose="020B0300000000000000" pitchFamily="34" charset="-128"/>
              </a:rPr>
              <a:t>База данных по ставкам роялти</a:t>
            </a:r>
            <a:endParaRPr kumimoji="1" lang="en-US" dirty="0">
              <a:solidFill>
                <a:schemeClr val="bg1"/>
              </a:solidFill>
              <a:latin typeface="Gidole"/>
            </a:endParaRPr>
          </a:p>
        </p:txBody>
      </p:sp>
      <p:sp>
        <p:nvSpPr>
          <p:cNvPr id="13" name="Text Placeholder 6"/>
          <p:cNvSpPr txBox="1">
            <a:spLocks/>
          </p:cNvSpPr>
          <p:nvPr/>
        </p:nvSpPr>
        <p:spPr>
          <a:xfrm>
            <a:off x="8026027" y="1942476"/>
            <a:ext cx="3977978" cy="3508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ja-JP" sz="1400" dirty="0">
                <a:solidFill>
                  <a:srgbClr val="40566D"/>
                </a:solidFill>
                <a:latin typeface="Calibri Light" panose="020F0302020204030204" pitchFamily="34" charset="0"/>
              </a:rPr>
              <a:t>Мы предоставляем высококачественные сравнительные данные по лицензионным соглашениям третьих лиц.</a:t>
            </a:r>
          </a:p>
          <a:p>
            <a:pPr algn="l"/>
            <a:endParaRPr lang="ru-RU" altLang="ja-JP" sz="1400" dirty="0">
              <a:solidFill>
                <a:srgbClr val="40566D"/>
              </a:solidFill>
              <a:latin typeface="Calibri Light" panose="020F0302020204030204" pitchFamily="34" charset="0"/>
            </a:endParaRPr>
          </a:p>
          <a:p>
            <a:pPr algn="l"/>
            <a:endParaRPr lang="ru-RU" altLang="ja-JP" sz="1400" dirty="0">
              <a:solidFill>
                <a:srgbClr val="40566D"/>
              </a:solidFill>
              <a:latin typeface="Calibri Light" panose="020F0302020204030204" pitchFamily="34" charset="0"/>
            </a:endParaRPr>
          </a:p>
          <a:p>
            <a:pPr algn="l"/>
            <a:r>
              <a:rPr lang="ru-RU" altLang="ja-JP" sz="1400" dirty="0">
                <a:solidFill>
                  <a:srgbClr val="40566D"/>
                </a:solidFill>
                <a:latin typeface="Calibri Light" panose="020F0302020204030204" pitchFamily="34" charset="0"/>
              </a:rPr>
              <a:t>Соглашения, которые нельзя использовать в реальном аналие, не принимаются на стадии сбора данных.</a:t>
            </a:r>
          </a:p>
          <a:p>
            <a:pPr algn="l"/>
            <a:endParaRPr lang="ru-RU" altLang="ja-JP" sz="1400" dirty="0">
              <a:solidFill>
                <a:srgbClr val="40566D"/>
              </a:solidFill>
              <a:latin typeface="Calibri Light" panose="020F0302020204030204" pitchFamily="34" charset="0"/>
            </a:endParaRPr>
          </a:p>
          <a:p>
            <a:pPr algn="l"/>
            <a:endParaRPr lang="ru-RU" altLang="ja-JP" sz="1400" dirty="0">
              <a:solidFill>
                <a:srgbClr val="40566D"/>
              </a:solidFill>
              <a:latin typeface="Calibri Light" panose="020F0302020204030204" pitchFamily="34" charset="0"/>
            </a:endParaRPr>
          </a:p>
          <a:p>
            <a:pPr algn="l"/>
            <a:r>
              <a:rPr lang="ru-RU" altLang="ja-JP" sz="1400" dirty="0">
                <a:solidFill>
                  <a:srgbClr val="40566D"/>
                </a:solidFill>
                <a:latin typeface="Calibri Light" panose="020F0302020204030204" pitchFamily="34" charset="0"/>
              </a:rPr>
              <a:t>Высококачественные и хорошо структурированные данные экономят время и повышают эффективность.</a:t>
            </a:r>
          </a:p>
          <a:p>
            <a:pPr algn="l"/>
            <a:endParaRPr lang="en-US" altLang="ja-JP" sz="1400" dirty="0">
              <a:solidFill>
                <a:srgbClr val="40566D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41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">
  <a:themeElements>
    <a:clrScheme name="Polaris">
      <a:dk1>
        <a:srgbClr val="3C3C3C"/>
      </a:dk1>
      <a:lt1>
        <a:sysClr val="window" lastClr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779CA8"/>
      </a:hlink>
      <a:folHlink>
        <a:srgbClr val="4A6A75"/>
      </a:folHlink>
    </a:clrScheme>
    <a:fontScheme name="Polaris">
      <a:majorFont>
        <a:latin typeface="Coo Hew"/>
        <a:ea typeface="Spica Neue Bold"/>
        <a:cs typeface=""/>
      </a:majorFont>
      <a:minorFont>
        <a:latin typeface="Gidole"/>
        <a:ea typeface="Spica Neue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>
            <a:lumMod val="60000"/>
            <a:lumOff val="40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2616</Words>
  <Application>Microsoft Office PowerPoint</Application>
  <PresentationFormat>Widescreen</PresentationFormat>
  <Paragraphs>683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游ゴシック</vt:lpstr>
      <vt:lpstr>游ゴシック</vt:lpstr>
      <vt:lpstr>游ゴシック Light</vt:lpstr>
      <vt:lpstr>Arial</vt:lpstr>
      <vt:lpstr>Calibri</vt:lpstr>
      <vt:lpstr>Calibri Light</vt:lpstr>
      <vt:lpstr>Coo Hew</vt:lpstr>
      <vt:lpstr>Gidole</vt:lpstr>
      <vt:lpstr>Helvetica</vt:lpstr>
      <vt:lpstr>Helvetica Light</vt:lpstr>
      <vt:lpstr>Segoe UI</vt:lpstr>
      <vt:lpstr>Spica Neue</vt:lpstr>
      <vt:lpstr>Spica Neue Bold</vt:lpstr>
      <vt:lpstr>Wingdings</vt:lpstr>
      <vt:lpstr>Office Theme</vt:lpstr>
      <vt:lpstr>Contents</vt:lpstr>
      <vt:lpstr>PowerPoint Presentation</vt:lpstr>
      <vt:lpstr>RoyaltyRange</vt:lpstr>
      <vt:lpstr>PowerPoint Presentation</vt:lpstr>
      <vt:lpstr>Наши данные экономят время</vt:lpstr>
      <vt:lpstr>Наши клиенты</vt:lpstr>
      <vt:lpstr>Что говорят о нас наши клиенты: </vt:lpstr>
      <vt:lpstr>Интерфейс поиска базы данных</vt:lpstr>
      <vt:lpstr>Отчеты</vt:lpstr>
      <vt:lpstr>PowerPoint Presentation</vt:lpstr>
      <vt:lpstr>Обзор</vt:lpstr>
      <vt:lpstr>Подписка на базу данных по ставкам роялти</vt:lpstr>
      <vt:lpstr>Факторы сравнения данных по ставкам роялти</vt:lpstr>
      <vt:lpstr>Фильтры для поиска в базе данных по ставкам роялти</vt:lpstr>
      <vt:lpstr>PowerPoint Presentation</vt:lpstr>
      <vt:lpstr>База данных по по ставкам по кредитам</vt:lpstr>
      <vt:lpstr>Факторы сравнения данных по ставкам по кредитам</vt:lpstr>
      <vt:lpstr>Фильтры для поиска в базе данных по ставкам по кредитам</vt:lpstr>
      <vt:lpstr>PowerPoint Presentation</vt:lpstr>
      <vt:lpstr>База данных по платежам за услуги</vt:lpstr>
      <vt:lpstr>Факторы сравнения данных по платежам за услуги </vt:lpstr>
      <vt:lpstr>PowerPoint Presentation</vt:lpstr>
      <vt:lpstr>Фильтры для поиска в базе данных по платежам за услуги</vt:lpstr>
      <vt:lpstr>Наши дополнительные услуги</vt:lpstr>
      <vt:lpstr>Запрос услуги</vt:lpstr>
      <vt:lpstr>Наш  глобальный охват</vt:lpstr>
      <vt:lpstr>Наша команда продаж и поддержки клиентов</vt:lpstr>
      <vt:lpstr>Наша команда продаж и поддержки клиентов</vt:lpstr>
      <vt:lpstr>PowerPoint Presentation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Royalty Range</dc:creator>
  <cp:lastModifiedBy>Royalty Range</cp:lastModifiedBy>
  <cp:revision>247</cp:revision>
  <dcterms:created xsi:type="dcterms:W3CDTF">2018-03-27T08:51:43Z</dcterms:created>
  <dcterms:modified xsi:type="dcterms:W3CDTF">2018-05-09T11:30:26Z</dcterms:modified>
</cp:coreProperties>
</file>